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59" r:id="rId5"/>
    <p:sldId id="261" r:id="rId6"/>
    <p:sldId id="260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9E12"/>
    <a:srgbClr val="23961A"/>
    <a:srgbClr val="45911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05" autoAdjust="0"/>
  </p:normalViewPr>
  <p:slideViewPr>
    <p:cSldViewPr>
      <p:cViewPr>
        <p:scale>
          <a:sx n="100" d="100"/>
          <a:sy n="100" d="100"/>
        </p:scale>
        <p:origin x="-198" y="14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tx>
        <c:rich>
          <a:bodyPr/>
          <a:lstStyle/>
          <a:p>
            <a:pPr>
              <a:defRPr/>
            </a:pPr>
            <a:r>
              <a:rPr lang="en-GB"/>
              <a:t>Proven Oil Reserves </a:t>
            </a:r>
          </a:p>
          <a:p>
            <a:pPr>
              <a:defRPr/>
            </a:pPr>
            <a:r>
              <a:rPr lang="en-GB"/>
              <a:t>(billion tons)</a:t>
            </a:r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v>Proved Oil Reserves (billion ton)</c:v>
          </c:tx>
          <c:cat>
            <c:strRef>
              <c:f>Sheet1!$A$2:$A$4</c:f>
              <c:strCache>
                <c:ptCount val="3"/>
                <c:pt idx="0">
                  <c:v>AZE</c:v>
                </c:pt>
                <c:pt idx="1">
                  <c:v>KAZ</c:v>
                </c:pt>
                <c:pt idx="2">
                  <c:v>RUS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</c:v>
                </c:pt>
                <c:pt idx="1">
                  <c:v>4.2</c:v>
                </c:pt>
                <c:pt idx="2">
                  <c:v>8.4</c:v>
                </c:pt>
              </c:numCache>
            </c:numRef>
          </c:val>
        </c:ser>
        <c:overlap val="100"/>
        <c:axId val="39473536"/>
        <c:axId val="39640064"/>
      </c:barChart>
      <c:catAx>
        <c:axId val="3947353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9640064"/>
        <c:crosses val="autoZero"/>
        <c:auto val="1"/>
        <c:lblAlgn val="ctr"/>
        <c:lblOffset val="100"/>
      </c:catAx>
      <c:valAx>
        <c:axId val="3964006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39473536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tx>
        <c:rich>
          <a:bodyPr/>
          <a:lstStyle/>
          <a:p>
            <a:pPr>
              <a:defRPr/>
            </a:pPr>
            <a:r>
              <a:rPr lang="en-GB"/>
              <a:t>Proven Gas Reserves </a:t>
            </a:r>
          </a:p>
          <a:p>
            <a:pPr>
              <a:defRPr/>
            </a:pPr>
            <a:r>
              <a:rPr lang="en-GB"/>
              <a:t>(trillion cubic meters)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v>Proven Gas Reserves (trillion cubic meters)</c:v>
          </c:tx>
          <c:cat>
            <c:strRef>
              <c:f>Sheet1!$E$2:$E$3</c:f>
              <c:strCache>
                <c:ptCount val="2"/>
                <c:pt idx="0">
                  <c:v>AZE</c:v>
                </c:pt>
                <c:pt idx="1">
                  <c:v>KAZ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1.5</c:v>
                </c:pt>
                <c:pt idx="1">
                  <c:v>1.8</c:v>
                </c:pt>
              </c:numCache>
            </c:numRef>
          </c:val>
        </c:ser>
        <c:axId val="39471360"/>
        <c:axId val="39476608"/>
      </c:barChart>
      <c:catAx>
        <c:axId val="39471360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39476608"/>
        <c:crosses val="autoZero"/>
        <c:auto val="1"/>
        <c:lblAlgn val="ctr"/>
        <c:lblOffset val="100"/>
      </c:catAx>
      <c:valAx>
        <c:axId val="3947660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39471360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D413-4AB5-42D4-B8B3-3ACEB60740F6}" type="datetimeFigureOut">
              <a:rPr lang="en-US" smtClean="0"/>
              <a:pPr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E4E8-F89A-4B43-B92F-7B415D79C9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7296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D413-4AB5-42D4-B8B3-3ACEB60740F6}" type="datetimeFigureOut">
              <a:rPr lang="en-US" smtClean="0"/>
              <a:pPr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E4E8-F89A-4B43-B92F-7B415D79C9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4846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D413-4AB5-42D4-B8B3-3ACEB60740F6}" type="datetimeFigureOut">
              <a:rPr lang="en-US" smtClean="0"/>
              <a:pPr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E4E8-F89A-4B43-B92F-7B415D79C9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0301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D413-4AB5-42D4-B8B3-3ACEB60740F6}" type="datetimeFigureOut">
              <a:rPr lang="en-US" smtClean="0"/>
              <a:pPr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E4E8-F89A-4B43-B92F-7B415D79C9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20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D413-4AB5-42D4-B8B3-3ACEB60740F6}" type="datetimeFigureOut">
              <a:rPr lang="en-US" smtClean="0"/>
              <a:pPr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E4E8-F89A-4B43-B92F-7B415D79C9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4673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D413-4AB5-42D4-B8B3-3ACEB60740F6}" type="datetimeFigureOut">
              <a:rPr lang="en-US" smtClean="0"/>
              <a:pPr/>
              <a:t>6/23/2011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E4E8-F89A-4B43-B92F-7B415D79C9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9627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D413-4AB5-42D4-B8B3-3ACEB60740F6}" type="datetimeFigureOut">
              <a:rPr lang="en-US" smtClean="0"/>
              <a:pPr/>
              <a:t>6/23/2011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E4E8-F89A-4B43-B92F-7B415D79C9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9669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D413-4AB5-42D4-B8B3-3ACEB60740F6}" type="datetimeFigureOut">
              <a:rPr lang="en-US" smtClean="0"/>
              <a:pPr/>
              <a:t>6/23/2011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E4E8-F89A-4B43-B92F-7B415D79C9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37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D413-4AB5-42D4-B8B3-3ACEB60740F6}" type="datetimeFigureOut">
              <a:rPr lang="en-US" smtClean="0"/>
              <a:pPr/>
              <a:t>6/23/2011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E4E8-F89A-4B43-B92F-7B415D79C9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8483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D413-4AB5-42D4-B8B3-3ACEB60740F6}" type="datetimeFigureOut">
              <a:rPr lang="en-US" smtClean="0"/>
              <a:pPr/>
              <a:t>6/23/2011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E4E8-F89A-4B43-B92F-7B415D79C9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0277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D413-4AB5-42D4-B8B3-3ACEB60740F6}" type="datetimeFigureOut">
              <a:rPr lang="en-US" smtClean="0"/>
              <a:pPr/>
              <a:t>6/23/2011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E4E8-F89A-4B43-B92F-7B415D79C9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1858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2D413-4AB5-42D4-B8B3-3ACEB60740F6}" type="datetimeFigureOut">
              <a:rPr lang="en-US" smtClean="0"/>
              <a:pPr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4E4E8-F89A-4B43-B92F-7B415D79C9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029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1C9E12"/>
                </a:solidFill>
              </a:rPr>
              <a:t>Azerbaijan Oil &amp; Gas Outlook</a:t>
            </a:r>
            <a:endParaRPr lang="en-US" b="1" dirty="0">
              <a:solidFill>
                <a:srgbClr val="1C9E1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tx1"/>
                </a:solidFill>
              </a:rPr>
              <a:t>Ilgar </a:t>
            </a:r>
            <a:r>
              <a:rPr lang="en-GB" b="1" dirty="0" smtClean="0">
                <a:solidFill>
                  <a:schemeClr val="tx1"/>
                </a:solidFill>
              </a:rPr>
              <a:t>Mehti, Managing Partner, EKVITA - Baku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" y="152400"/>
            <a:ext cx="3815202" cy="115242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0" y="1304828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0871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0"/>
            <a:ext cx="6543700" cy="1304828"/>
          </a:xfrm>
        </p:spPr>
        <p:txBody>
          <a:bodyPr anchor="ctr" anchorCtr="0">
            <a:normAutofit/>
          </a:bodyPr>
          <a:lstStyle/>
          <a:p>
            <a:pPr>
              <a:spcBef>
                <a:spcPts val="0"/>
              </a:spcBef>
            </a:pPr>
            <a:r>
              <a:rPr lang="en-GB" sz="4400" dirty="0" smtClean="0"/>
              <a:t>History</a:t>
            </a:r>
            <a:endParaRPr lang="en-US" sz="4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0" y="1304828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9144" y="192057"/>
            <a:ext cx="1391056" cy="1057500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0" y="1447800"/>
            <a:ext cx="5786446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fontAlgn="base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600" b="1" dirty="0" smtClean="0">
                <a:solidFill>
                  <a:srgbClr val="000000"/>
                </a:solidFill>
                <a:cs typeface="Arial" charset="0"/>
              </a:rPr>
              <a:t>6th Century BC </a:t>
            </a:r>
            <a:r>
              <a:rPr lang="en-GB" sz="1600" dirty="0" smtClean="0">
                <a:solidFill>
                  <a:srgbClr val="000000"/>
                </a:solidFill>
                <a:cs typeface="Arial" charset="0"/>
              </a:rPr>
              <a:t>– </a:t>
            </a:r>
            <a:r>
              <a:rPr lang="en-GB" sz="1600" i="1" dirty="0" smtClean="0">
                <a:solidFill>
                  <a:srgbClr val="000000"/>
                </a:solidFill>
                <a:cs typeface="Arial" charset="0"/>
              </a:rPr>
              <a:t>Persian army </a:t>
            </a:r>
            <a:r>
              <a:rPr lang="en-GB" sz="1600" i="1" dirty="0" smtClean="0">
                <a:solidFill>
                  <a:srgbClr val="000000"/>
                </a:solidFill>
                <a:cs typeface="Arial" charset="0"/>
              </a:rPr>
              <a:t>of </a:t>
            </a:r>
            <a:r>
              <a:rPr lang="en-GB" sz="1600" i="1" dirty="0" err="1" smtClean="0">
                <a:solidFill>
                  <a:srgbClr val="000000"/>
                </a:solidFill>
                <a:cs typeface="Arial" charset="0"/>
              </a:rPr>
              <a:t>Kir</a:t>
            </a:r>
            <a:r>
              <a:rPr lang="en-GB" sz="1600" i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GB" sz="1600" i="1" dirty="0" smtClean="0">
                <a:solidFill>
                  <a:srgbClr val="000000"/>
                </a:solidFill>
                <a:cs typeface="Arial" charset="0"/>
              </a:rPr>
              <a:t>II </a:t>
            </a:r>
            <a:r>
              <a:rPr lang="en-GB" sz="1600" dirty="0" smtClean="0">
                <a:solidFill>
                  <a:srgbClr val="000000"/>
                </a:solidFill>
                <a:cs typeface="Arial" charset="0"/>
              </a:rPr>
              <a:t>used Baku oil in weapons of fire to invade castles and </a:t>
            </a:r>
            <a:r>
              <a:rPr lang="en-GB" sz="1600" dirty="0" smtClean="0">
                <a:solidFill>
                  <a:srgbClr val="000000"/>
                </a:solidFill>
                <a:cs typeface="Arial" charset="0"/>
              </a:rPr>
              <a:t>cities</a:t>
            </a:r>
          </a:p>
          <a:p>
            <a:pPr marL="342900" indent="-342900" algn="l" fontAlgn="base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600" b="1" dirty="0" smtClean="0">
                <a:solidFill>
                  <a:srgbClr val="000000"/>
                </a:solidFill>
                <a:cs typeface="Arial" charset="0"/>
              </a:rPr>
              <a:t>1273</a:t>
            </a:r>
            <a:r>
              <a:rPr lang="en-GB" sz="16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GB" sz="1600" dirty="0" smtClean="0">
                <a:solidFill>
                  <a:srgbClr val="000000"/>
                </a:solidFill>
                <a:cs typeface="Arial" charset="0"/>
              </a:rPr>
              <a:t>– </a:t>
            </a:r>
            <a:r>
              <a:rPr lang="en-GB" sz="1600" i="1" dirty="0" smtClean="0">
                <a:solidFill>
                  <a:srgbClr val="000000"/>
                </a:solidFill>
                <a:cs typeface="Arial" charset="0"/>
              </a:rPr>
              <a:t>Marco Polo </a:t>
            </a:r>
            <a:r>
              <a:rPr lang="en-GB" sz="1600" dirty="0" smtClean="0">
                <a:solidFill>
                  <a:srgbClr val="000000"/>
                </a:solidFill>
                <a:cs typeface="Arial" charset="0"/>
              </a:rPr>
              <a:t>visits Baku and records seeing </a:t>
            </a:r>
            <a:r>
              <a:rPr lang="en-GB" sz="1600" dirty="0" smtClean="0">
                <a:solidFill>
                  <a:srgbClr val="000000"/>
                </a:solidFill>
                <a:cs typeface="Arial" charset="0"/>
              </a:rPr>
              <a:t>oil </a:t>
            </a:r>
            <a:r>
              <a:rPr lang="en-GB" sz="1600" dirty="0" smtClean="0">
                <a:solidFill>
                  <a:srgbClr val="000000"/>
                </a:solidFill>
                <a:cs typeface="Arial" charset="0"/>
              </a:rPr>
              <a:t>collected </a:t>
            </a:r>
            <a:r>
              <a:rPr lang="en-GB" sz="1600" dirty="0" smtClean="0">
                <a:solidFill>
                  <a:srgbClr val="000000"/>
                </a:solidFill>
                <a:cs typeface="Arial" charset="0"/>
              </a:rPr>
              <a:t>from seeps for use in medicine and </a:t>
            </a:r>
            <a:r>
              <a:rPr lang="en-GB" sz="1600" dirty="0" smtClean="0">
                <a:solidFill>
                  <a:srgbClr val="000000"/>
                </a:solidFill>
                <a:cs typeface="Arial" charset="0"/>
              </a:rPr>
              <a:t>lighting</a:t>
            </a:r>
          </a:p>
          <a:p>
            <a:pPr marL="342900" indent="-342900" algn="l" fontAlgn="base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600" b="1" dirty="0" smtClean="0">
                <a:solidFill>
                  <a:srgbClr val="000000"/>
                </a:solidFill>
                <a:cs typeface="Arial" charset="0"/>
              </a:rPr>
              <a:t>1723</a:t>
            </a:r>
            <a:r>
              <a:rPr lang="en-GB" sz="16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GB" sz="1600" dirty="0" smtClean="0">
                <a:solidFill>
                  <a:srgbClr val="000000"/>
                </a:solidFill>
                <a:cs typeface="Arial" charset="0"/>
              </a:rPr>
              <a:t>– </a:t>
            </a:r>
            <a:r>
              <a:rPr lang="en-GB" sz="1600" i="1" dirty="0" smtClean="0">
                <a:solidFill>
                  <a:srgbClr val="000000"/>
                </a:solidFill>
                <a:cs typeface="Arial" charset="0"/>
              </a:rPr>
              <a:t>Peter I </a:t>
            </a:r>
            <a:r>
              <a:rPr lang="en-GB" sz="1600" dirty="0" smtClean="0">
                <a:solidFill>
                  <a:srgbClr val="000000"/>
                </a:solidFill>
                <a:cs typeface="Arial" charset="0"/>
              </a:rPr>
              <a:t>issues </a:t>
            </a:r>
            <a:r>
              <a:rPr lang="en-GB" sz="1600" dirty="0" smtClean="0">
                <a:solidFill>
                  <a:srgbClr val="000000"/>
                </a:solidFill>
                <a:cs typeface="Arial" charset="0"/>
              </a:rPr>
              <a:t>special decrees about the order of oil </a:t>
            </a:r>
            <a:r>
              <a:rPr lang="en-GB" sz="1600" dirty="0" smtClean="0">
                <a:solidFill>
                  <a:srgbClr val="000000"/>
                </a:solidFill>
                <a:cs typeface="Arial" charset="0"/>
              </a:rPr>
              <a:t>extraction</a:t>
            </a:r>
            <a:r>
              <a:rPr lang="en-GB" sz="16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GB" sz="1600" dirty="0" smtClean="0">
                <a:solidFill>
                  <a:srgbClr val="000000"/>
                </a:solidFill>
                <a:cs typeface="Arial" charset="0"/>
              </a:rPr>
              <a:t>in Baku </a:t>
            </a:r>
            <a:endParaRPr lang="en-GB" sz="1600" dirty="0" smtClean="0">
              <a:solidFill>
                <a:srgbClr val="000000"/>
              </a:solidFill>
              <a:cs typeface="Arial" charset="0"/>
            </a:endParaRPr>
          </a:p>
          <a:p>
            <a:pPr marL="342900" lvl="0" indent="-342900" algn="l" fontAlgn="base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600" b="1" dirty="0" smtClean="0">
                <a:solidFill>
                  <a:srgbClr val="000000"/>
                </a:solidFill>
                <a:cs typeface="Arial" charset="0"/>
              </a:rPr>
              <a:t>1844</a:t>
            </a:r>
            <a:r>
              <a:rPr lang="en-GB" sz="1600" dirty="0" smtClean="0">
                <a:solidFill>
                  <a:srgbClr val="000000"/>
                </a:solidFill>
                <a:cs typeface="Arial" charset="0"/>
              </a:rPr>
              <a:t> – </a:t>
            </a:r>
            <a:r>
              <a:rPr lang="en-GB" sz="1600" i="1" dirty="0" smtClean="0">
                <a:solidFill>
                  <a:srgbClr val="000000"/>
                </a:solidFill>
                <a:cs typeface="Arial" charset="0"/>
              </a:rPr>
              <a:t>first </a:t>
            </a:r>
            <a:r>
              <a:rPr lang="en-GB" sz="1600" i="1" dirty="0" smtClean="0">
                <a:solidFill>
                  <a:srgbClr val="000000"/>
                </a:solidFill>
                <a:cs typeface="Arial" charset="0"/>
              </a:rPr>
              <a:t>oil </a:t>
            </a:r>
            <a:r>
              <a:rPr lang="en-GB" sz="1600" dirty="0">
                <a:solidFill>
                  <a:srgbClr val="000000"/>
                </a:solidFill>
                <a:cs typeface="Arial" charset="0"/>
              </a:rPr>
              <a:t>well in the world was drilled in </a:t>
            </a:r>
            <a:r>
              <a:rPr lang="en-GB" sz="1600" dirty="0" smtClean="0">
                <a:solidFill>
                  <a:srgbClr val="000000"/>
                </a:solidFill>
                <a:cs typeface="Arial" charset="0"/>
              </a:rPr>
              <a:t>Baku </a:t>
            </a:r>
            <a:r>
              <a:rPr lang="en-GB" sz="1600" dirty="0">
                <a:solidFill>
                  <a:srgbClr val="000000"/>
                </a:solidFill>
                <a:cs typeface="Arial" charset="0"/>
              </a:rPr>
              <a:t>in </a:t>
            </a:r>
            <a:r>
              <a:rPr lang="sq-AL" sz="1600" dirty="0">
                <a:solidFill>
                  <a:srgbClr val="000000"/>
                </a:solidFill>
                <a:cs typeface="Arial" charset="0"/>
              </a:rPr>
              <a:t>Bibi Heybat oil </a:t>
            </a:r>
            <a:r>
              <a:rPr lang="sq-AL" sz="1600" dirty="0" smtClean="0">
                <a:solidFill>
                  <a:srgbClr val="000000"/>
                </a:solidFill>
                <a:cs typeface="Arial" charset="0"/>
              </a:rPr>
              <a:t>field</a:t>
            </a:r>
            <a:endParaRPr lang="en-GB" sz="1600" dirty="0" smtClean="0">
              <a:solidFill>
                <a:srgbClr val="000000"/>
              </a:solidFill>
              <a:cs typeface="Arial" charset="0"/>
            </a:endParaRPr>
          </a:p>
          <a:p>
            <a:pPr marL="342900" lvl="0" indent="-342900" algn="l" fontAlgn="base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600" b="1" dirty="0" smtClean="0">
                <a:solidFill>
                  <a:srgbClr val="000000"/>
                </a:solidFill>
                <a:cs typeface="Arial" charset="0"/>
              </a:rPr>
              <a:t>1873 </a:t>
            </a:r>
            <a:r>
              <a:rPr lang="en-GB" sz="1600" dirty="0" smtClean="0">
                <a:solidFill>
                  <a:srgbClr val="000000"/>
                </a:solidFill>
                <a:cs typeface="Arial" charset="0"/>
              </a:rPr>
              <a:t>–</a:t>
            </a:r>
            <a:r>
              <a:rPr lang="en-GB" sz="1600" b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GB" sz="1600" dirty="0" smtClean="0">
                <a:solidFill>
                  <a:srgbClr val="000000"/>
                </a:solidFill>
                <a:cs typeface="Arial" charset="0"/>
              </a:rPr>
              <a:t>the </a:t>
            </a:r>
            <a:r>
              <a:rPr lang="en-GB" sz="1600" i="1" dirty="0" smtClean="0">
                <a:solidFill>
                  <a:srgbClr val="000000"/>
                </a:solidFill>
                <a:cs typeface="Arial" charset="0"/>
              </a:rPr>
              <a:t>Nobel </a:t>
            </a:r>
            <a:r>
              <a:rPr lang="en-GB" sz="1600" i="1" dirty="0" smtClean="0">
                <a:solidFill>
                  <a:srgbClr val="000000"/>
                </a:solidFill>
                <a:cs typeface="Arial" charset="0"/>
              </a:rPr>
              <a:t>Brothers Oil Extracting </a:t>
            </a:r>
            <a:r>
              <a:rPr lang="en-GB" sz="1600" i="1" dirty="0" smtClean="0">
                <a:solidFill>
                  <a:srgbClr val="000000"/>
                </a:solidFill>
                <a:cs typeface="Arial" charset="0"/>
              </a:rPr>
              <a:t>Partnership </a:t>
            </a:r>
            <a:r>
              <a:rPr lang="en-GB" sz="1600" dirty="0" smtClean="0">
                <a:solidFill>
                  <a:srgbClr val="000000"/>
                </a:solidFill>
                <a:cs typeface="Arial" charset="0"/>
              </a:rPr>
              <a:t>was set up </a:t>
            </a:r>
          </a:p>
          <a:p>
            <a:pPr marL="342900" lvl="0" indent="-342900" algn="l" fontAlgn="base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q-AL" sz="1600" b="1" dirty="0" smtClean="0">
                <a:solidFill>
                  <a:srgbClr val="000000"/>
                </a:solidFill>
                <a:cs typeface="Arial" charset="0"/>
              </a:rPr>
              <a:t>1900</a:t>
            </a:r>
            <a:r>
              <a:rPr lang="sq-AL" sz="16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GB" sz="1600" dirty="0" smtClean="0">
                <a:solidFill>
                  <a:srgbClr val="000000"/>
                </a:solidFill>
                <a:cs typeface="Arial" charset="0"/>
              </a:rPr>
              <a:t>– </a:t>
            </a:r>
            <a:r>
              <a:rPr lang="sq-AL" sz="1600" dirty="0" smtClean="0">
                <a:solidFill>
                  <a:srgbClr val="000000"/>
                </a:solidFill>
                <a:cs typeface="Arial" charset="0"/>
              </a:rPr>
              <a:t>Azerbaijan</a:t>
            </a:r>
            <a:r>
              <a:rPr lang="en-GB" sz="16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sq-AL" sz="1600" dirty="0" smtClean="0">
                <a:solidFill>
                  <a:srgbClr val="000000"/>
                </a:solidFill>
                <a:cs typeface="Arial" charset="0"/>
              </a:rPr>
              <a:t>produced </a:t>
            </a:r>
            <a:r>
              <a:rPr lang="sq-AL" sz="1600" dirty="0">
                <a:solidFill>
                  <a:srgbClr val="000000"/>
                </a:solidFill>
                <a:cs typeface="Arial" charset="0"/>
              </a:rPr>
              <a:t>more than </a:t>
            </a:r>
            <a:r>
              <a:rPr lang="sq-AL" sz="1600" i="1" dirty="0">
                <a:solidFill>
                  <a:srgbClr val="000000"/>
                </a:solidFill>
                <a:cs typeface="Arial" charset="0"/>
              </a:rPr>
              <a:t>50% of world’s oil </a:t>
            </a:r>
          </a:p>
          <a:p>
            <a:pPr marL="342900" lvl="0" indent="-342900" algn="l" fontAlgn="base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q-AL" sz="1600" b="1" dirty="0" smtClean="0">
                <a:solidFill>
                  <a:srgbClr val="000000"/>
                </a:solidFill>
                <a:cs typeface="Arial" charset="0"/>
              </a:rPr>
              <a:t>1907</a:t>
            </a:r>
            <a:r>
              <a:rPr lang="sq-AL" sz="16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GB" sz="1600" dirty="0" smtClean="0">
                <a:solidFill>
                  <a:srgbClr val="000000"/>
                </a:solidFill>
                <a:cs typeface="Arial" charset="0"/>
              </a:rPr>
              <a:t>– </a:t>
            </a:r>
            <a:r>
              <a:rPr lang="en-GB" sz="1600" i="1" dirty="0" smtClean="0">
                <a:solidFill>
                  <a:srgbClr val="000000"/>
                </a:solidFill>
                <a:cs typeface="Arial" charset="0"/>
              </a:rPr>
              <a:t>first </a:t>
            </a:r>
            <a:r>
              <a:rPr lang="sq-AL" sz="1600" i="1" dirty="0" smtClean="0">
                <a:solidFill>
                  <a:srgbClr val="000000"/>
                </a:solidFill>
                <a:cs typeface="Arial" charset="0"/>
              </a:rPr>
              <a:t>largest </a:t>
            </a:r>
            <a:r>
              <a:rPr lang="sq-AL" sz="1600" i="1" dirty="0">
                <a:solidFill>
                  <a:srgbClr val="000000"/>
                </a:solidFill>
                <a:cs typeface="Arial" charset="0"/>
              </a:rPr>
              <a:t>oil pipeline </a:t>
            </a:r>
            <a:r>
              <a:rPr lang="sq-AL" sz="1600" dirty="0">
                <a:solidFill>
                  <a:srgbClr val="000000"/>
                </a:solidFill>
                <a:cs typeface="Arial" charset="0"/>
              </a:rPr>
              <a:t>in the world was </a:t>
            </a:r>
            <a:r>
              <a:rPr lang="en-GB" sz="1600" dirty="0" smtClean="0">
                <a:solidFill>
                  <a:srgbClr val="000000"/>
                </a:solidFill>
                <a:cs typeface="Arial" charset="0"/>
              </a:rPr>
              <a:t>completed </a:t>
            </a:r>
            <a:r>
              <a:rPr lang="sq-AL" sz="1600" dirty="0" smtClean="0">
                <a:solidFill>
                  <a:srgbClr val="000000"/>
                </a:solidFill>
                <a:cs typeface="Arial" charset="0"/>
              </a:rPr>
              <a:t>from </a:t>
            </a:r>
            <a:r>
              <a:rPr lang="sq-AL" sz="1600" dirty="0">
                <a:solidFill>
                  <a:srgbClr val="000000"/>
                </a:solidFill>
                <a:cs typeface="Arial" charset="0"/>
              </a:rPr>
              <a:t>Baku to Batumi = 883 km x </a:t>
            </a:r>
            <a:r>
              <a:rPr lang="sq-AL" sz="1600" dirty="0" smtClean="0">
                <a:solidFill>
                  <a:srgbClr val="000000"/>
                </a:solidFill>
                <a:cs typeface="Arial" charset="0"/>
              </a:rPr>
              <a:t>200mm</a:t>
            </a:r>
            <a:endParaRPr lang="sq-AL" sz="1600" dirty="0">
              <a:solidFill>
                <a:srgbClr val="000000"/>
              </a:solidFill>
              <a:cs typeface="Arial" charset="0"/>
            </a:endParaRPr>
          </a:p>
          <a:p>
            <a:pPr marL="342900" lvl="0" indent="-342900" algn="l" fontAlgn="base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q-AL" sz="1600" b="1" dirty="0" smtClean="0">
                <a:solidFill>
                  <a:srgbClr val="000000"/>
                </a:solidFill>
                <a:cs typeface="Arial" charset="0"/>
              </a:rPr>
              <a:t>80</a:t>
            </a:r>
            <a:r>
              <a:rPr lang="sq-AL" sz="1600" b="1" dirty="0">
                <a:solidFill>
                  <a:srgbClr val="000000"/>
                </a:solidFill>
                <a:cs typeface="Arial" charset="0"/>
              </a:rPr>
              <a:t>% </a:t>
            </a:r>
            <a:r>
              <a:rPr lang="sq-AL" sz="1600" dirty="0">
                <a:solidFill>
                  <a:srgbClr val="000000"/>
                </a:solidFill>
                <a:cs typeface="Arial" charset="0"/>
              </a:rPr>
              <a:t>of oil </a:t>
            </a:r>
            <a:r>
              <a:rPr lang="sq-AL" sz="1600" dirty="0" smtClean="0">
                <a:solidFill>
                  <a:srgbClr val="000000"/>
                </a:solidFill>
                <a:cs typeface="Arial" charset="0"/>
              </a:rPr>
              <a:t>produc</a:t>
            </a:r>
            <a:r>
              <a:rPr lang="en-GB" sz="1600" dirty="0" err="1" smtClean="0">
                <a:solidFill>
                  <a:srgbClr val="000000"/>
                </a:solidFill>
                <a:cs typeface="Arial" charset="0"/>
              </a:rPr>
              <a:t>ed</a:t>
            </a:r>
            <a:r>
              <a:rPr lang="en-GB" sz="16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sq-AL" sz="1600" dirty="0" smtClean="0">
                <a:solidFill>
                  <a:srgbClr val="000000"/>
                </a:solidFill>
                <a:cs typeface="Arial" charset="0"/>
              </a:rPr>
              <a:t>during </a:t>
            </a:r>
            <a:r>
              <a:rPr lang="en-US" sz="1600" dirty="0">
                <a:solidFill>
                  <a:srgbClr val="000000"/>
                </a:solidFill>
                <a:cs typeface="Arial" charset="0"/>
              </a:rPr>
              <a:t>WWII</a:t>
            </a:r>
            <a:r>
              <a:rPr lang="sq-AL" sz="1600" dirty="0">
                <a:solidFill>
                  <a:srgbClr val="000000"/>
                </a:solidFill>
                <a:cs typeface="Arial" charset="0"/>
              </a:rPr>
              <a:t> in </a:t>
            </a:r>
            <a:r>
              <a:rPr lang="sq-AL" sz="1600" dirty="0" smtClean="0">
                <a:solidFill>
                  <a:srgbClr val="000000"/>
                </a:solidFill>
                <a:cs typeface="Arial" charset="0"/>
              </a:rPr>
              <a:t>USSR </a:t>
            </a:r>
            <a:r>
              <a:rPr lang="sq-AL" sz="1600" dirty="0">
                <a:solidFill>
                  <a:srgbClr val="000000"/>
                </a:solidFill>
                <a:cs typeface="Arial" charset="0"/>
              </a:rPr>
              <a:t>was made in </a:t>
            </a:r>
            <a:r>
              <a:rPr lang="sq-AL" sz="1600" dirty="0" smtClean="0">
                <a:solidFill>
                  <a:srgbClr val="000000"/>
                </a:solidFill>
                <a:cs typeface="Arial" charset="0"/>
              </a:rPr>
              <a:t>Baku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524000"/>
            <a:ext cx="29464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886200"/>
            <a:ext cx="2946400" cy="213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2102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0"/>
            <a:ext cx="7043766" cy="1304828"/>
          </a:xfrm>
        </p:spPr>
        <p:txBody>
          <a:bodyPr anchor="ctr" anchorCtr="0">
            <a:normAutofit/>
          </a:bodyPr>
          <a:lstStyle/>
          <a:p>
            <a:pPr>
              <a:spcBef>
                <a:spcPts val="0"/>
              </a:spcBef>
            </a:pPr>
            <a:r>
              <a:rPr lang="en-GB" sz="4400" dirty="0" smtClean="0"/>
              <a:t>Oil Reserves</a:t>
            </a:r>
            <a:endParaRPr lang="en-US" sz="4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0" y="1304828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9144" y="192057"/>
            <a:ext cx="1391056" cy="1057500"/>
          </a:xfrm>
          <a:prstGeom prst="rect">
            <a:avLst/>
          </a:prstGeom>
        </p:spPr>
      </p:pic>
      <p:graphicFrame>
        <p:nvGraphicFramePr>
          <p:cNvPr id="8" name="Chart 7"/>
          <p:cNvGraphicFramePr/>
          <p:nvPr/>
        </p:nvGraphicFramePr>
        <p:xfrm>
          <a:off x="214282" y="1285860"/>
          <a:ext cx="8643998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392102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0"/>
            <a:ext cx="7543800" cy="1304828"/>
          </a:xfrm>
        </p:spPr>
        <p:txBody>
          <a:bodyPr anchor="ctr" anchorCtr="0">
            <a:normAutofit/>
          </a:bodyPr>
          <a:lstStyle/>
          <a:p>
            <a:pPr>
              <a:spcBef>
                <a:spcPts val="0"/>
              </a:spcBef>
            </a:pPr>
            <a:r>
              <a:rPr lang="en-GB" sz="4400" dirty="0" smtClean="0"/>
              <a:t>Transit Routes</a:t>
            </a:r>
            <a:endParaRPr lang="en-US" sz="4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0" y="1304828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9144" y="192057"/>
            <a:ext cx="1391056" cy="1057500"/>
          </a:xfrm>
          <a:prstGeom prst="rect">
            <a:avLst/>
          </a:prstGeom>
        </p:spPr>
      </p:pic>
      <p:grpSp>
        <p:nvGrpSpPr>
          <p:cNvPr id="7" name="Group 84"/>
          <p:cNvGrpSpPr>
            <a:grpSpLocks/>
          </p:cNvGrpSpPr>
          <p:nvPr/>
        </p:nvGrpSpPr>
        <p:grpSpPr bwMode="auto">
          <a:xfrm>
            <a:off x="605273" y="1371600"/>
            <a:ext cx="7835273" cy="4880506"/>
            <a:chOff x="204" y="848"/>
            <a:chExt cx="5326" cy="3353"/>
          </a:xfrm>
        </p:grpSpPr>
        <p:sp>
          <p:nvSpPr>
            <p:cNvPr id="8" name="Rectangle 3"/>
            <p:cNvSpPr>
              <a:spLocks noChangeArrowheads="1"/>
            </p:cNvSpPr>
            <p:nvPr/>
          </p:nvSpPr>
          <p:spPr bwMode="auto">
            <a:xfrm>
              <a:off x="274" y="3128"/>
              <a:ext cx="1056" cy="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>
              <a:off x="213" y="852"/>
              <a:ext cx="5317" cy="334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210" y="848"/>
              <a:ext cx="5319" cy="3350"/>
            </a:xfrm>
            <a:prstGeom prst="rect">
              <a:avLst/>
            </a:prstGeom>
            <a:solidFill>
              <a:srgbClr val="DDE8C2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2" name="Picture 6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8058" r="172" b="648"/>
            <a:stretch>
              <a:fillRect/>
            </a:stretch>
          </p:blipFill>
          <p:spPr bwMode="auto">
            <a:xfrm>
              <a:off x="204" y="848"/>
              <a:ext cx="5318" cy="3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DDE8C2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" name="Freeform 7"/>
            <p:cNvSpPr>
              <a:spLocks/>
            </p:cNvSpPr>
            <p:nvPr/>
          </p:nvSpPr>
          <p:spPr bwMode="auto">
            <a:xfrm>
              <a:off x="1683" y="1483"/>
              <a:ext cx="1061" cy="374"/>
            </a:xfrm>
            <a:custGeom>
              <a:avLst/>
              <a:gdLst>
                <a:gd name="T0" fmla="*/ 9 w 1152"/>
                <a:gd name="T1" fmla="*/ 47 h 378"/>
                <a:gd name="T2" fmla="*/ 26 w 1152"/>
                <a:gd name="T3" fmla="*/ 20 h 378"/>
                <a:gd name="T4" fmla="*/ 61 w 1152"/>
                <a:gd name="T5" fmla="*/ 0 h 378"/>
                <a:gd name="T6" fmla="*/ 111 w 1152"/>
                <a:gd name="T7" fmla="*/ 16 h 378"/>
                <a:gd name="T8" fmla="*/ 129 w 1152"/>
                <a:gd name="T9" fmla="*/ 26 h 378"/>
                <a:gd name="T10" fmla="*/ 157 w 1152"/>
                <a:gd name="T11" fmla="*/ 14 h 378"/>
                <a:gd name="T12" fmla="*/ 206 w 1152"/>
                <a:gd name="T13" fmla="*/ 40 h 378"/>
                <a:gd name="T14" fmla="*/ 234 w 1152"/>
                <a:gd name="T15" fmla="*/ 63 h 378"/>
                <a:gd name="T16" fmla="*/ 260 w 1152"/>
                <a:gd name="T17" fmla="*/ 73 h 378"/>
                <a:gd name="T18" fmla="*/ 317 w 1152"/>
                <a:gd name="T19" fmla="*/ 87 h 378"/>
                <a:gd name="T20" fmla="*/ 344 w 1152"/>
                <a:gd name="T21" fmla="*/ 123 h 378"/>
                <a:gd name="T22" fmla="*/ 374 w 1152"/>
                <a:gd name="T23" fmla="*/ 131 h 378"/>
                <a:gd name="T24" fmla="*/ 394 w 1152"/>
                <a:gd name="T25" fmla="*/ 133 h 378"/>
                <a:gd name="T26" fmla="*/ 427 w 1152"/>
                <a:gd name="T27" fmla="*/ 129 h 378"/>
                <a:gd name="T28" fmla="*/ 446 w 1152"/>
                <a:gd name="T29" fmla="*/ 148 h 378"/>
                <a:gd name="T30" fmla="*/ 464 w 1152"/>
                <a:gd name="T31" fmla="*/ 156 h 378"/>
                <a:gd name="T32" fmla="*/ 507 w 1152"/>
                <a:gd name="T33" fmla="*/ 139 h 378"/>
                <a:gd name="T34" fmla="*/ 529 w 1152"/>
                <a:gd name="T35" fmla="*/ 140 h 378"/>
                <a:gd name="T36" fmla="*/ 553 w 1152"/>
                <a:gd name="T37" fmla="*/ 148 h 378"/>
                <a:gd name="T38" fmla="*/ 608 w 1152"/>
                <a:gd name="T39" fmla="*/ 178 h 378"/>
                <a:gd name="T40" fmla="*/ 628 w 1152"/>
                <a:gd name="T41" fmla="*/ 158 h 378"/>
                <a:gd name="T42" fmla="*/ 654 w 1152"/>
                <a:gd name="T43" fmla="*/ 164 h 378"/>
                <a:gd name="T44" fmla="*/ 683 w 1152"/>
                <a:gd name="T45" fmla="*/ 210 h 378"/>
                <a:gd name="T46" fmla="*/ 750 w 1152"/>
                <a:gd name="T47" fmla="*/ 253 h 378"/>
                <a:gd name="T48" fmla="*/ 810 w 1152"/>
                <a:gd name="T49" fmla="*/ 271 h 378"/>
                <a:gd name="T50" fmla="*/ 840 w 1152"/>
                <a:gd name="T51" fmla="*/ 299 h 378"/>
                <a:gd name="T52" fmla="*/ 855 w 1152"/>
                <a:gd name="T53" fmla="*/ 328 h 378"/>
                <a:gd name="T54" fmla="*/ 853 w 1152"/>
                <a:gd name="T55" fmla="*/ 364 h 378"/>
                <a:gd name="T56" fmla="*/ 897 w 1152"/>
                <a:gd name="T57" fmla="*/ 374 h 378"/>
                <a:gd name="T58" fmla="*/ 949 w 1152"/>
                <a:gd name="T59" fmla="*/ 354 h 378"/>
                <a:gd name="T60" fmla="*/ 965 w 1152"/>
                <a:gd name="T61" fmla="*/ 328 h 378"/>
                <a:gd name="T62" fmla="*/ 991 w 1152"/>
                <a:gd name="T63" fmla="*/ 327 h 378"/>
                <a:gd name="T64" fmla="*/ 1024 w 1152"/>
                <a:gd name="T65" fmla="*/ 332 h 378"/>
                <a:gd name="T66" fmla="*/ 1037 w 1152"/>
                <a:gd name="T67" fmla="*/ 309 h 37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152" h="378">
                  <a:moveTo>
                    <a:pt x="0" y="60"/>
                  </a:moveTo>
                  <a:lnTo>
                    <a:pt x="10" y="48"/>
                  </a:lnTo>
                  <a:lnTo>
                    <a:pt x="14" y="30"/>
                  </a:lnTo>
                  <a:lnTo>
                    <a:pt x="28" y="20"/>
                  </a:lnTo>
                  <a:lnTo>
                    <a:pt x="28" y="4"/>
                  </a:lnTo>
                  <a:lnTo>
                    <a:pt x="66" y="0"/>
                  </a:lnTo>
                  <a:lnTo>
                    <a:pt x="104" y="10"/>
                  </a:lnTo>
                  <a:lnTo>
                    <a:pt x="120" y="16"/>
                  </a:lnTo>
                  <a:lnTo>
                    <a:pt x="126" y="26"/>
                  </a:lnTo>
                  <a:lnTo>
                    <a:pt x="140" y="26"/>
                  </a:lnTo>
                  <a:lnTo>
                    <a:pt x="154" y="16"/>
                  </a:lnTo>
                  <a:lnTo>
                    <a:pt x="170" y="14"/>
                  </a:lnTo>
                  <a:lnTo>
                    <a:pt x="204" y="40"/>
                  </a:lnTo>
                  <a:lnTo>
                    <a:pt x="224" y="40"/>
                  </a:lnTo>
                  <a:lnTo>
                    <a:pt x="224" y="56"/>
                  </a:lnTo>
                  <a:lnTo>
                    <a:pt x="254" y="64"/>
                  </a:lnTo>
                  <a:lnTo>
                    <a:pt x="262" y="78"/>
                  </a:lnTo>
                  <a:lnTo>
                    <a:pt x="282" y="74"/>
                  </a:lnTo>
                  <a:lnTo>
                    <a:pt x="324" y="94"/>
                  </a:lnTo>
                  <a:lnTo>
                    <a:pt x="344" y="88"/>
                  </a:lnTo>
                  <a:lnTo>
                    <a:pt x="356" y="112"/>
                  </a:lnTo>
                  <a:lnTo>
                    <a:pt x="374" y="124"/>
                  </a:lnTo>
                  <a:lnTo>
                    <a:pt x="396" y="142"/>
                  </a:lnTo>
                  <a:lnTo>
                    <a:pt x="406" y="132"/>
                  </a:lnTo>
                  <a:lnTo>
                    <a:pt x="414" y="144"/>
                  </a:lnTo>
                  <a:lnTo>
                    <a:pt x="428" y="134"/>
                  </a:lnTo>
                  <a:lnTo>
                    <a:pt x="440" y="148"/>
                  </a:lnTo>
                  <a:lnTo>
                    <a:pt x="464" y="130"/>
                  </a:lnTo>
                  <a:lnTo>
                    <a:pt x="472" y="144"/>
                  </a:lnTo>
                  <a:lnTo>
                    <a:pt x="484" y="150"/>
                  </a:lnTo>
                  <a:lnTo>
                    <a:pt x="496" y="144"/>
                  </a:lnTo>
                  <a:lnTo>
                    <a:pt x="504" y="158"/>
                  </a:lnTo>
                  <a:lnTo>
                    <a:pt x="516" y="146"/>
                  </a:lnTo>
                  <a:lnTo>
                    <a:pt x="550" y="140"/>
                  </a:lnTo>
                  <a:lnTo>
                    <a:pt x="556" y="150"/>
                  </a:lnTo>
                  <a:lnTo>
                    <a:pt x="574" y="142"/>
                  </a:lnTo>
                  <a:lnTo>
                    <a:pt x="602" y="134"/>
                  </a:lnTo>
                  <a:lnTo>
                    <a:pt x="600" y="150"/>
                  </a:lnTo>
                  <a:lnTo>
                    <a:pt x="632" y="164"/>
                  </a:lnTo>
                  <a:lnTo>
                    <a:pt x="660" y="180"/>
                  </a:lnTo>
                  <a:lnTo>
                    <a:pt x="662" y="164"/>
                  </a:lnTo>
                  <a:lnTo>
                    <a:pt x="682" y="160"/>
                  </a:lnTo>
                  <a:lnTo>
                    <a:pt x="692" y="174"/>
                  </a:lnTo>
                  <a:lnTo>
                    <a:pt x="710" y="166"/>
                  </a:lnTo>
                  <a:lnTo>
                    <a:pt x="740" y="198"/>
                  </a:lnTo>
                  <a:lnTo>
                    <a:pt x="742" y="212"/>
                  </a:lnTo>
                  <a:lnTo>
                    <a:pt x="784" y="246"/>
                  </a:lnTo>
                  <a:lnTo>
                    <a:pt x="814" y="256"/>
                  </a:lnTo>
                  <a:lnTo>
                    <a:pt x="852" y="268"/>
                  </a:lnTo>
                  <a:lnTo>
                    <a:pt x="880" y="274"/>
                  </a:lnTo>
                  <a:lnTo>
                    <a:pt x="890" y="296"/>
                  </a:lnTo>
                  <a:lnTo>
                    <a:pt x="912" y="302"/>
                  </a:lnTo>
                  <a:lnTo>
                    <a:pt x="936" y="314"/>
                  </a:lnTo>
                  <a:lnTo>
                    <a:pt x="928" y="332"/>
                  </a:lnTo>
                  <a:lnTo>
                    <a:pt x="914" y="354"/>
                  </a:lnTo>
                  <a:lnTo>
                    <a:pt x="926" y="368"/>
                  </a:lnTo>
                  <a:lnTo>
                    <a:pt x="944" y="366"/>
                  </a:lnTo>
                  <a:lnTo>
                    <a:pt x="974" y="378"/>
                  </a:lnTo>
                  <a:lnTo>
                    <a:pt x="990" y="362"/>
                  </a:lnTo>
                  <a:lnTo>
                    <a:pt x="1030" y="358"/>
                  </a:lnTo>
                  <a:lnTo>
                    <a:pt x="1054" y="350"/>
                  </a:lnTo>
                  <a:lnTo>
                    <a:pt x="1048" y="332"/>
                  </a:lnTo>
                  <a:lnTo>
                    <a:pt x="1062" y="320"/>
                  </a:lnTo>
                  <a:lnTo>
                    <a:pt x="1076" y="330"/>
                  </a:lnTo>
                  <a:lnTo>
                    <a:pt x="1092" y="326"/>
                  </a:lnTo>
                  <a:lnTo>
                    <a:pt x="1112" y="336"/>
                  </a:lnTo>
                  <a:lnTo>
                    <a:pt x="1112" y="316"/>
                  </a:lnTo>
                  <a:lnTo>
                    <a:pt x="1126" y="312"/>
                  </a:lnTo>
                  <a:lnTo>
                    <a:pt x="1152" y="318"/>
                  </a:lnTo>
                </a:path>
              </a:pathLst>
            </a:custGeom>
            <a:noFill/>
            <a:ln w="6350" cap="flat" cmpd="sng">
              <a:solidFill>
                <a:schemeClr val="tx1"/>
              </a:solidFill>
              <a:prstDash val="dash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Freeform 8"/>
            <p:cNvSpPr>
              <a:spLocks/>
            </p:cNvSpPr>
            <p:nvPr/>
          </p:nvSpPr>
          <p:spPr bwMode="auto">
            <a:xfrm>
              <a:off x="2737" y="1794"/>
              <a:ext cx="915" cy="510"/>
            </a:xfrm>
            <a:custGeom>
              <a:avLst/>
              <a:gdLst>
                <a:gd name="T0" fmla="*/ 15 w 994"/>
                <a:gd name="T1" fmla="*/ 0 h 516"/>
                <a:gd name="T2" fmla="*/ 29 w 994"/>
                <a:gd name="T3" fmla="*/ 36 h 516"/>
                <a:gd name="T4" fmla="*/ 42 w 994"/>
                <a:gd name="T5" fmla="*/ 30 h 516"/>
                <a:gd name="T6" fmla="*/ 53 w 994"/>
                <a:gd name="T7" fmla="*/ 4 h 516"/>
                <a:gd name="T8" fmla="*/ 88 w 994"/>
                <a:gd name="T9" fmla="*/ 24 h 516"/>
                <a:gd name="T10" fmla="*/ 112 w 994"/>
                <a:gd name="T11" fmla="*/ 14 h 516"/>
                <a:gd name="T12" fmla="*/ 134 w 994"/>
                <a:gd name="T13" fmla="*/ 40 h 516"/>
                <a:gd name="T14" fmla="*/ 155 w 994"/>
                <a:gd name="T15" fmla="*/ 63 h 516"/>
                <a:gd name="T16" fmla="*/ 177 w 994"/>
                <a:gd name="T17" fmla="*/ 69 h 516"/>
                <a:gd name="T18" fmla="*/ 215 w 994"/>
                <a:gd name="T19" fmla="*/ 69 h 516"/>
                <a:gd name="T20" fmla="*/ 234 w 994"/>
                <a:gd name="T21" fmla="*/ 79 h 516"/>
                <a:gd name="T22" fmla="*/ 256 w 994"/>
                <a:gd name="T23" fmla="*/ 87 h 516"/>
                <a:gd name="T24" fmla="*/ 249 w 994"/>
                <a:gd name="T25" fmla="*/ 121 h 516"/>
                <a:gd name="T26" fmla="*/ 256 w 994"/>
                <a:gd name="T27" fmla="*/ 148 h 516"/>
                <a:gd name="T28" fmla="*/ 228 w 994"/>
                <a:gd name="T29" fmla="*/ 158 h 516"/>
                <a:gd name="T30" fmla="*/ 226 w 994"/>
                <a:gd name="T31" fmla="*/ 186 h 516"/>
                <a:gd name="T32" fmla="*/ 261 w 994"/>
                <a:gd name="T33" fmla="*/ 219 h 516"/>
                <a:gd name="T34" fmla="*/ 289 w 994"/>
                <a:gd name="T35" fmla="*/ 217 h 516"/>
                <a:gd name="T36" fmla="*/ 298 w 994"/>
                <a:gd name="T37" fmla="*/ 241 h 516"/>
                <a:gd name="T38" fmla="*/ 333 w 994"/>
                <a:gd name="T39" fmla="*/ 237 h 516"/>
                <a:gd name="T40" fmla="*/ 342 w 994"/>
                <a:gd name="T41" fmla="*/ 243 h 516"/>
                <a:gd name="T42" fmla="*/ 366 w 994"/>
                <a:gd name="T43" fmla="*/ 241 h 516"/>
                <a:gd name="T44" fmla="*/ 385 w 994"/>
                <a:gd name="T45" fmla="*/ 275 h 516"/>
                <a:gd name="T46" fmla="*/ 407 w 994"/>
                <a:gd name="T47" fmla="*/ 271 h 516"/>
                <a:gd name="T48" fmla="*/ 442 w 994"/>
                <a:gd name="T49" fmla="*/ 285 h 516"/>
                <a:gd name="T50" fmla="*/ 455 w 994"/>
                <a:gd name="T51" fmla="*/ 310 h 516"/>
                <a:gd name="T52" fmla="*/ 490 w 994"/>
                <a:gd name="T53" fmla="*/ 295 h 516"/>
                <a:gd name="T54" fmla="*/ 508 w 994"/>
                <a:gd name="T55" fmla="*/ 330 h 516"/>
                <a:gd name="T56" fmla="*/ 530 w 994"/>
                <a:gd name="T57" fmla="*/ 354 h 516"/>
                <a:gd name="T58" fmla="*/ 554 w 994"/>
                <a:gd name="T59" fmla="*/ 370 h 516"/>
                <a:gd name="T60" fmla="*/ 558 w 994"/>
                <a:gd name="T61" fmla="*/ 397 h 516"/>
                <a:gd name="T62" fmla="*/ 584 w 994"/>
                <a:gd name="T63" fmla="*/ 405 h 516"/>
                <a:gd name="T64" fmla="*/ 602 w 994"/>
                <a:gd name="T65" fmla="*/ 429 h 516"/>
                <a:gd name="T66" fmla="*/ 606 w 994"/>
                <a:gd name="T67" fmla="*/ 467 h 516"/>
                <a:gd name="T68" fmla="*/ 635 w 994"/>
                <a:gd name="T69" fmla="*/ 484 h 516"/>
                <a:gd name="T70" fmla="*/ 674 w 994"/>
                <a:gd name="T71" fmla="*/ 502 h 516"/>
                <a:gd name="T72" fmla="*/ 694 w 994"/>
                <a:gd name="T73" fmla="*/ 498 h 516"/>
                <a:gd name="T74" fmla="*/ 725 w 994"/>
                <a:gd name="T75" fmla="*/ 510 h 516"/>
                <a:gd name="T76" fmla="*/ 760 w 994"/>
                <a:gd name="T77" fmla="*/ 494 h 516"/>
                <a:gd name="T78" fmla="*/ 770 w 994"/>
                <a:gd name="T79" fmla="*/ 449 h 516"/>
                <a:gd name="T80" fmla="*/ 799 w 994"/>
                <a:gd name="T81" fmla="*/ 407 h 516"/>
                <a:gd name="T82" fmla="*/ 843 w 994"/>
                <a:gd name="T83" fmla="*/ 383 h 516"/>
                <a:gd name="T84" fmla="*/ 886 w 994"/>
                <a:gd name="T85" fmla="*/ 338 h 516"/>
                <a:gd name="T86" fmla="*/ 915 w 994"/>
                <a:gd name="T87" fmla="*/ 285 h 51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994" h="516">
                  <a:moveTo>
                    <a:pt x="0" y="0"/>
                  </a:moveTo>
                  <a:lnTo>
                    <a:pt x="16" y="0"/>
                  </a:lnTo>
                  <a:lnTo>
                    <a:pt x="26" y="14"/>
                  </a:lnTo>
                  <a:lnTo>
                    <a:pt x="32" y="36"/>
                  </a:lnTo>
                  <a:lnTo>
                    <a:pt x="44" y="54"/>
                  </a:lnTo>
                  <a:lnTo>
                    <a:pt x="46" y="30"/>
                  </a:lnTo>
                  <a:lnTo>
                    <a:pt x="52" y="20"/>
                  </a:lnTo>
                  <a:lnTo>
                    <a:pt x="58" y="4"/>
                  </a:lnTo>
                  <a:lnTo>
                    <a:pt x="84" y="2"/>
                  </a:lnTo>
                  <a:lnTo>
                    <a:pt x="96" y="24"/>
                  </a:lnTo>
                  <a:lnTo>
                    <a:pt x="106" y="14"/>
                  </a:lnTo>
                  <a:lnTo>
                    <a:pt x="122" y="14"/>
                  </a:lnTo>
                  <a:lnTo>
                    <a:pt x="132" y="30"/>
                  </a:lnTo>
                  <a:lnTo>
                    <a:pt x="146" y="40"/>
                  </a:lnTo>
                  <a:lnTo>
                    <a:pt x="156" y="52"/>
                  </a:lnTo>
                  <a:lnTo>
                    <a:pt x="168" y="64"/>
                  </a:lnTo>
                  <a:lnTo>
                    <a:pt x="172" y="76"/>
                  </a:lnTo>
                  <a:lnTo>
                    <a:pt x="192" y="70"/>
                  </a:lnTo>
                  <a:lnTo>
                    <a:pt x="214" y="72"/>
                  </a:lnTo>
                  <a:lnTo>
                    <a:pt x="234" y="70"/>
                  </a:lnTo>
                  <a:lnTo>
                    <a:pt x="236" y="82"/>
                  </a:lnTo>
                  <a:lnTo>
                    <a:pt x="254" y="80"/>
                  </a:lnTo>
                  <a:lnTo>
                    <a:pt x="264" y="96"/>
                  </a:lnTo>
                  <a:lnTo>
                    <a:pt x="278" y="88"/>
                  </a:lnTo>
                  <a:lnTo>
                    <a:pt x="280" y="110"/>
                  </a:lnTo>
                  <a:lnTo>
                    <a:pt x="270" y="122"/>
                  </a:lnTo>
                  <a:lnTo>
                    <a:pt x="272" y="134"/>
                  </a:lnTo>
                  <a:lnTo>
                    <a:pt x="278" y="150"/>
                  </a:lnTo>
                  <a:lnTo>
                    <a:pt x="262" y="158"/>
                  </a:lnTo>
                  <a:lnTo>
                    <a:pt x="248" y="160"/>
                  </a:lnTo>
                  <a:lnTo>
                    <a:pt x="242" y="174"/>
                  </a:lnTo>
                  <a:lnTo>
                    <a:pt x="246" y="188"/>
                  </a:lnTo>
                  <a:lnTo>
                    <a:pt x="270" y="202"/>
                  </a:lnTo>
                  <a:lnTo>
                    <a:pt x="284" y="222"/>
                  </a:lnTo>
                  <a:lnTo>
                    <a:pt x="298" y="216"/>
                  </a:lnTo>
                  <a:lnTo>
                    <a:pt x="314" y="220"/>
                  </a:lnTo>
                  <a:lnTo>
                    <a:pt x="316" y="232"/>
                  </a:lnTo>
                  <a:lnTo>
                    <a:pt x="324" y="244"/>
                  </a:lnTo>
                  <a:lnTo>
                    <a:pt x="340" y="238"/>
                  </a:lnTo>
                  <a:lnTo>
                    <a:pt x="362" y="240"/>
                  </a:lnTo>
                  <a:lnTo>
                    <a:pt x="360" y="254"/>
                  </a:lnTo>
                  <a:lnTo>
                    <a:pt x="372" y="246"/>
                  </a:lnTo>
                  <a:lnTo>
                    <a:pt x="382" y="258"/>
                  </a:lnTo>
                  <a:lnTo>
                    <a:pt x="398" y="244"/>
                  </a:lnTo>
                  <a:lnTo>
                    <a:pt x="404" y="256"/>
                  </a:lnTo>
                  <a:lnTo>
                    <a:pt x="418" y="278"/>
                  </a:lnTo>
                  <a:lnTo>
                    <a:pt x="430" y="272"/>
                  </a:lnTo>
                  <a:lnTo>
                    <a:pt x="442" y="274"/>
                  </a:lnTo>
                  <a:lnTo>
                    <a:pt x="456" y="290"/>
                  </a:lnTo>
                  <a:lnTo>
                    <a:pt x="480" y="288"/>
                  </a:lnTo>
                  <a:lnTo>
                    <a:pt x="480" y="302"/>
                  </a:lnTo>
                  <a:lnTo>
                    <a:pt x="494" y="314"/>
                  </a:lnTo>
                  <a:lnTo>
                    <a:pt x="516" y="304"/>
                  </a:lnTo>
                  <a:lnTo>
                    <a:pt x="532" y="298"/>
                  </a:lnTo>
                  <a:lnTo>
                    <a:pt x="538" y="330"/>
                  </a:lnTo>
                  <a:lnTo>
                    <a:pt x="552" y="334"/>
                  </a:lnTo>
                  <a:lnTo>
                    <a:pt x="568" y="344"/>
                  </a:lnTo>
                  <a:lnTo>
                    <a:pt x="576" y="358"/>
                  </a:lnTo>
                  <a:lnTo>
                    <a:pt x="582" y="374"/>
                  </a:lnTo>
                  <a:lnTo>
                    <a:pt x="602" y="374"/>
                  </a:lnTo>
                  <a:lnTo>
                    <a:pt x="596" y="392"/>
                  </a:lnTo>
                  <a:lnTo>
                    <a:pt x="606" y="402"/>
                  </a:lnTo>
                  <a:lnTo>
                    <a:pt x="616" y="396"/>
                  </a:lnTo>
                  <a:lnTo>
                    <a:pt x="634" y="410"/>
                  </a:lnTo>
                  <a:lnTo>
                    <a:pt x="632" y="434"/>
                  </a:lnTo>
                  <a:lnTo>
                    <a:pt x="654" y="434"/>
                  </a:lnTo>
                  <a:lnTo>
                    <a:pt x="652" y="450"/>
                  </a:lnTo>
                  <a:lnTo>
                    <a:pt x="658" y="472"/>
                  </a:lnTo>
                  <a:lnTo>
                    <a:pt x="670" y="480"/>
                  </a:lnTo>
                  <a:lnTo>
                    <a:pt x="690" y="490"/>
                  </a:lnTo>
                  <a:lnTo>
                    <a:pt x="724" y="494"/>
                  </a:lnTo>
                  <a:lnTo>
                    <a:pt x="732" y="508"/>
                  </a:lnTo>
                  <a:lnTo>
                    <a:pt x="744" y="510"/>
                  </a:lnTo>
                  <a:lnTo>
                    <a:pt x="754" y="504"/>
                  </a:lnTo>
                  <a:lnTo>
                    <a:pt x="782" y="506"/>
                  </a:lnTo>
                  <a:lnTo>
                    <a:pt x="788" y="516"/>
                  </a:lnTo>
                  <a:lnTo>
                    <a:pt x="802" y="514"/>
                  </a:lnTo>
                  <a:lnTo>
                    <a:pt x="826" y="500"/>
                  </a:lnTo>
                  <a:lnTo>
                    <a:pt x="826" y="478"/>
                  </a:lnTo>
                  <a:lnTo>
                    <a:pt x="836" y="454"/>
                  </a:lnTo>
                  <a:lnTo>
                    <a:pt x="862" y="424"/>
                  </a:lnTo>
                  <a:lnTo>
                    <a:pt x="868" y="412"/>
                  </a:lnTo>
                  <a:lnTo>
                    <a:pt x="908" y="404"/>
                  </a:lnTo>
                  <a:lnTo>
                    <a:pt x="916" y="388"/>
                  </a:lnTo>
                  <a:lnTo>
                    <a:pt x="944" y="372"/>
                  </a:lnTo>
                  <a:lnTo>
                    <a:pt x="962" y="342"/>
                  </a:lnTo>
                  <a:lnTo>
                    <a:pt x="978" y="322"/>
                  </a:lnTo>
                  <a:lnTo>
                    <a:pt x="994" y="288"/>
                  </a:lnTo>
                </a:path>
              </a:pathLst>
            </a:custGeom>
            <a:noFill/>
            <a:ln w="6350" cap="flat" cmpd="sng">
              <a:solidFill>
                <a:schemeClr val="tx1"/>
              </a:solidFill>
              <a:prstDash val="dash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2460" y="2073"/>
              <a:ext cx="762" cy="288"/>
            </a:xfrm>
            <a:custGeom>
              <a:avLst/>
              <a:gdLst>
                <a:gd name="T0" fmla="*/ 685 w 828"/>
                <a:gd name="T1" fmla="*/ 16 h 292"/>
                <a:gd name="T2" fmla="*/ 646 w 828"/>
                <a:gd name="T3" fmla="*/ 51 h 292"/>
                <a:gd name="T4" fmla="*/ 635 w 828"/>
                <a:gd name="T5" fmla="*/ 75 h 292"/>
                <a:gd name="T6" fmla="*/ 653 w 828"/>
                <a:gd name="T7" fmla="*/ 91 h 292"/>
                <a:gd name="T8" fmla="*/ 668 w 828"/>
                <a:gd name="T9" fmla="*/ 105 h 292"/>
                <a:gd name="T10" fmla="*/ 670 w 828"/>
                <a:gd name="T11" fmla="*/ 132 h 292"/>
                <a:gd name="T12" fmla="*/ 747 w 828"/>
                <a:gd name="T13" fmla="*/ 176 h 292"/>
                <a:gd name="T14" fmla="*/ 762 w 828"/>
                <a:gd name="T15" fmla="*/ 203 h 292"/>
                <a:gd name="T16" fmla="*/ 747 w 828"/>
                <a:gd name="T17" fmla="*/ 233 h 292"/>
                <a:gd name="T18" fmla="*/ 731 w 828"/>
                <a:gd name="T19" fmla="*/ 266 h 292"/>
                <a:gd name="T20" fmla="*/ 710 w 828"/>
                <a:gd name="T21" fmla="*/ 288 h 292"/>
                <a:gd name="T22" fmla="*/ 677 w 828"/>
                <a:gd name="T23" fmla="*/ 266 h 292"/>
                <a:gd name="T24" fmla="*/ 661 w 828"/>
                <a:gd name="T25" fmla="*/ 237 h 292"/>
                <a:gd name="T26" fmla="*/ 628 w 828"/>
                <a:gd name="T27" fmla="*/ 239 h 292"/>
                <a:gd name="T28" fmla="*/ 606 w 828"/>
                <a:gd name="T29" fmla="*/ 239 h 292"/>
                <a:gd name="T30" fmla="*/ 560 w 828"/>
                <a:gd name="T31" fmla="*/ 229 h 292"/>
                <a:gd name="T32" fmla="*/ 523 w 828"/>
                <a:gd name="T33" fmla="*/ 205 h 292"/>
                <a:gd name="T34" fmla="*/ 521 w 828"/>
                <a:gd name="T35" fmla="*/ 189 h 292"/>
                <a:gd name="T36" fmla="*/ 497 w 828"/>
                <a:gd name="T37" fmla="*/ 181 h 292"/>
                <a:gd name="T38" fmla="*/ 473 w 828"/>
                <a:gd name="T39" fmla="*/ 162 h 292"/>
                <a:gd name="T40" fmla="*/ 420 w 828"/>
                <a:gd name="T41" fmla="*/ 148 h 292"/>
                <a:gd name="T42" fmla="*/ 398 w 828"/>
                <a:gd name="T43" fmla="*/ 168 h 292"/>
                <a:gd name="T44" fmla="*/ 357 w 828"/>
                <a:gd name="T45" fmla="*/ 209 h 292"/>
                <a:gd name="T46" fmla="*/ 333 w 828"/>
                <a:gd name="T47" fmla="*/ 219 h 292"/>
                <a:gd name="T48" fmla="*/ 311 w 828"/>
                <a:gd name="T49" fmla="*/ 221 h 292"/>
                <a:gd name="T50" fmla="*/ 309 w 828"/>
                <a:gd name="T51" fmla="*/ 239 h 292"/>
                <a:gd name="T52" fmla="*/ 272 w 828"/>
                <a:gd name="T53" fmla="*/ 223 h 292"/>
                <a:gd name="T54" fmla="*/ 252 w 828"/>
                <a:gd name="T55" fmla="*/ 231 h 292"/>
                <a:gd name="T56" fmla="*/ 217 w 828"/>
                <a:gd name="T57" fmla="*/ 239 h 292"/>
                <a:gd name="T58" fmla="*/ 204 w 828"/>
                <a:gd name="T59" fmla="*/ 237 h 292"/>
                <a:gd name="T60" fmla="*/ 179 w 828"/>
                <a:gd name="T61" fmla="*/ 225 h 292"/>
                <a:gd name="T62" fmla="*/ 160 w 828"/>
                <a:gd name="T63" fmla="*/ 241 h 292"/>
                <a:gd name="T64" fmla="*/ 140 w 828"/>
                <a:gd name="T65" fmla="*/ 233 h 292"/>
                <a:gd name="T66" fmla="*/ 118 w 828"/>
                <a:gd name="T67" fmla="*/ 251 h 292"/>
                <a:gd name="T68" fmla="*/ 64 w 828"/>
                <a:gd name="T69" fmla="*/ 258 h 292"/>
                <a:gd name="T70" fmla="*/ 0 w 828"/>
                <a:gd name="T71" fmla="*/ 260 h 2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28" h="292">
                  <a:moveTo>
                    <a:pt x="746" y="0"/>
                  </a:moveTo>
                  <a:lnTo>
                    <a:pt x="744" y="16"/>
                  </a:lnTo>
                  <a:lnTo>
                    <a:pt x="718" y="40"/>
                  </a:lnTo>
                  <a:lnTo>
                    <a:pt x="702" y="52"/>
                  </a:lnTo>
                  <a:lnTo>
                    <a:pt x="686" y="60"/>
                  </a:lnTo>
                  <a:lnTo>
                    <a:pt x="690" y="76"/>
                  </a:lnTo>
                  <a:lnTo>
                    <a:pt x="698" y="104"/>
                  </a:lnTo>
                  <a:lnTo>
                    <a:pt x="710" y="92"/>
                  </a:lnTo>
                  <a:lnTo>
                    <a:pt x="712" y="104"/>
                  </a:lnTo>
                  <a:lnTo>
                    <a:pt x="726" y="106"/>
                  </a:lnTo>
                  <a:lnTo>
                    <a:pt x="722" y="118"/>
                  </a:lnTo>
                  <a:lnTo>
                    <a:pt x="728" y="134"/>
                  </a:lnTo>
                  <a:lnTo>
                    <a:pt x="752" y="152"/>
                  </a:lnTo>
                  <a:lnTo>
                    <a:pt x="812" y="178"/>
                  </a:lnTo>
                  <a:lnTo>
                    <a:pt x="816" y="194"/>
                  </a:lnTo>
                  <a:lnTo>
                    <a:pt x="828" y="206"/>
                  </a:lnTo>
                  <a:lnTo>
                    <a:pt x="822" y="216"/>
                  </a:lnTo>
                  <a:lnTo>
                    <a:pt x="812" y="236"/>
                  </a:lnTo>
                  <a:lnTo>
                    <a:pt x="810" y="268"/>
                  </a:lnTo>
                  <a:lnTo>
                    <a:pt x="794" y="270"/>
                  </a:lnTo>
                  <a:lnTo>
                    <a:pt x="782" y="276"/>
                  </a:lnTo>
                  <a:lnTo>
                    <a:pt x="772" y="292"/>
                  </a:lnTo>
                  <a:lnTo>
                    <a:pt x="756" y="276"/>
                  </a:lnTo>
                  <a:lnTo>
                    <a:pt x="736" y="270"/>
                  </a:lnTo>
                  <a:lnTo>
                    <a:pt x="726" y="260"/>
                  </a:lnTo>
                  <a:lnTo>
                    <a:pt x="718" y="240"/>
                  </a:lnTo>
                  <a:lnTo>
                    <a:pt x="698" y="246"/>
                  </a:lnTo>
                  <a:lnTo>
                    <a:pt x="682" y="242"/>
                  </a:lnTo>
                  <a:lnTo>
                    <a:pt x="672" y="248"/>
                  </a:lnTo>
                  <a:lnTo>
                    <a:pt x="658" y="242"/>
                  </a:lnTo>
                  <a:lnTo>
                    <a:pt x="634" y="248"/>
                  </a:lnTo>
                  <a:lnTo>
                    <a:pt x="608" y="232"/>
                  </a:lnTo>
                  <a:lnTo>
                    <a:pt x="582" y="226"/>
                  </a:lnTo>
                  <a:lnTo>
                    <a:pt x="568" y="208"/>
                  </a:lnTo>
                  <a:lnTo>
                    <a:pt x="586" y="194"/>
                  </a:lnTo>
                  <a:lnTo>
                    <a:pt x="566" y="192"/>
                  </a:lnTo>
                  <a:lnTo>
                    <a:pt x="556" y="180"/>
                  </a:lnTo>
                  <a:lnTo>
                    <a:pt x="540" y="184"/>
                  </a:lnTo>
                  <a:lnTo>
                    <a:pt x="532" y="170"/>
                  </a:lnTo>
                  <a:lnTo>
                    <a:pt x="514" y="164"/>
                  </a:lnTo>
                  <a:lnTo>
                    <a:pt x="490" y="166"/>
                  </a:lnTo>
                  <a:lnTo>
                    <a:pt x="456" y="150"/>
                  </a:lnTo>
                  <a:lnTo>
                    <a:pt x="446" y="164"/>
                  </a:lnTo>
                  <a:lnTo>
                    <a:pt x="432" y="170"/>
                  </a:lnTo>
                  <a:lnTo>
                    <a:pt x="412" y="194"/>
                  </a:lnTo>
                  <a:lnTo>
                    <a:pt x="388" y="212"/>
                  </a:lnTo>
                  <a:lnTo>
                    <a:pt x="382" y="222"/>
                  </a:lnTo>
                  <a:lnTo>
                    <a:pt x="362" y="222"/>
                  </a:lnTo>
                  <a:lnTo>
                    <a:pt x="344" y="210"/>
                  </a:lnTo>
                  <a:lnTo>
                    <a:pt x="338" y="224"/>
                  </a:lnTo>
                  <a:lnTo>
                    <a:pt x="370" y="238"/>
                  </a:lnTo>
                  <a:lnTo>
                    <a:pt x="336" y="242"/>
                  </a:lnTo>
                  <a:lnTo>
                    <a:pt x="316" y="236"/>
                  </a:lnTo>
                  <a:lnTo>
                    <a:pt x="296" y="226"/>
                  </a:lnTo>
                  <a:lnTo>
                    <a:pt x="286" y="242"/>
                  </a:lnTo>
                  <a:lnTo>
                    <a:pt x="274" y="234"/>
                  </a:lnTo>
                  <a:lnTo>
                    <a:pt x="248" y="246"/>
                  </a:lnTo>
                  <a:lnTo>
                    <a:pt x="236" y="242"/>
                  </a:lnTo>
                  <a:lnTo>
                    <a:pt x="228" y="228"/>
                  </a:lnTo>
                  <a:lnTo>
                    <a:pt x="222" y="240"/>
                  </a:lnTo>
                  <a:lnTo>
                    <a:pt x="200" y="238"/>
                  </a:lnTo>
                  <a:lnTo>
                    <a:pt x="194" y="228"/>
                  </a:lnTo>
                  <a:lnTo>
                    <a:pt x="178" y="224"/>
                  </a:lnTo>
                  <a:lnTo>
                    <a:pt x="174" y="244"/>
                  </a:lnTo>
                  <a:lnTo>
                    <a:pt x="156" y="248"/>
                  </a:lnTo>
                  <a:lnTo>
                    <a:pt x="152" y="236"/>
                  </a:lnTo>
                  <a:lnTo>
                    <a:pt x="138" y="246"/>
                  </a:lnTo>
                  <a:lnTo>
                    <a:pt x="128" y="254"/>
                  </a:lnTo>
                  <a:lnTo>
                    <a:pt x="88" y="248"/>
                  </a:lnTo>
                  <a:lnTo>
                    <a:pt x="70" y="262"/>
                  </a:lnTo>
                  <a:lnTo>
                    <a:pt x="24" y="262"/>
                  </a:lnTo>
                  <a:lnTo>
                    <a:pt x="0" y="264"/>
                  </a:lnTo>
                </a:path>
              </a:pathLst>
            </a:custGeom>
            <a:noFill/>
            <a:ln w="6350" cap="flat" cmpd="sng">
              <a:solidFill>
                <a:schemeClr val="tx1"/>
              </a:solidFill>
              <a:prstDash val="dash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2821" y="2279"/>
              <a:ext cx="363" cy="571"/>
            </a:xfrm>
            <a:custGeom>
              <a:avLst/>
              <a:gdLst>
                <a:gd name="T0" fmla="*/ 0 w 394"/>
                <a:gd name="T1" fmla="*/ 0 h 578"/>
                <a:gd name="T2" fmla="*/ 11 w 394"/>
                <a:gd name="T3" fmla="*/ 20 h 578"/>
                <a:gd name="T4" fmla="*/ 4 w 394"/>
                <a:gd name="T5" fmla="*/ 36 h 578"/>
                <a:gd name="T6" fmla="*/ 26 w 394"/>
                <a:gd name="T7" fmla="*/ 32 h 578"/>
                <a:gd name="T8" fmla="*/ 39 w 394"/>
                <a:gd name="T9" fmla="*/ 43 h 578"/>
                <a:gd name="T10" fmla="*/ 37 w 394"/>
                <a:gd name="T11" fmla="*/ 59 h 578"/>
                <a:gd name="T12" fmla="*/ 24 w 394"/>
                <a:gd name="T13" fmla="*/ 61 h 578"/>
                <a:gd name="T14" fmla="*/ 17 w 394"/>
                <a:gd name="T15" fmla="*/ 77 h 578"/>
                <a:gd name="T16" fmla="*/ 35 w 394"/>
                <a:gd name="T17" fmla="*/ 81 h 578"/>
                <a:gd name="T18" fmla="*/ 50 w 394"/>
                <a:gd name="T19" fmla="*/ 95 h 578"/>
                <a:gd name="T20" fmla="*/ 68 w 394"/>
                <a:gd name="T21" fmla="*/ 91 h 578"/>
                <a:gd name="T22" fmla="*/ 72 w 394"/>
                <a:gd name="T23" fmla="*/ 103 h 578"/>
                <a:gd name="T24" fmla="*/ 100 w 394"/>
                <a:gd name="T25" fmla="*/ 91 h 578"/>
                <a:gd name="T26" fmla="*/ 90 w 394"/>
                <a:gd name="T27" fmla="*/ 111 h 578"/>
                <a:gd name="T28" fmla="*/ 111 w 394"/>
                <a:gd name="T29" fmla="*/ 119 h 578"/>
                <a:gd name="T30" fmla="*/ 138 w 394"/>
                <a:gd name="T31" fmla="*/ 142 h 578"/>
                <a:gd name="T32" fmla="*/ 127 w 394"/>
                <a:gd name="T33" fmla="*/ 160 h 578"/>
                <a:gd name="T34" fmla="*/ 101 w 394"/>
                <a:gd name="T35" fmla="*/ 186 h 578"/>
                <a:gd name="T36" fmla="*/ 85 w 394"/>
                <a:gd name="T37" fmla="*/ 211 h 578"/>
                <a:gd name="T38" fmla="*/ 92 w 394"/>
                <a:gd name="T39" fmla="*/ 231 h 578"/>
                <a:gd name="T40" fmla="*/ 105 w 394"/>
                <a:gd name="T41" fmla="*/ 241 h 578"/>
                <a:gd name="T42" fmla="*/ 100 w 394"/>
                <a:gd name="T43" fmla="*/ 271 h 578"/>
                <a:gd name="T44" fmla="*/ 140 w 394"/>
                <a:gd name="T45" fmla="*/ 292 h 578"/>
                <a:gd name="T46" fmla="*/ 160 w 394"/>
                <a:gd name="T47" fmla="*/ 318 h 578"/>
                <a:gd name="T48" fmla="*/ 203 w 394"/>
                <a:gd name="T49" fmla="*/ 338 h 578"/>
                <a:gd name="T50" fmla="*/ 216 w 394"/>
                <a:gd name="T51" fmla="*/ 332 h 578"/>
                <a:gd name="T52" fmla="*/ 228 w 394"/>
                <a:gd name="T53" fmla="*/ 344 h 578"/>
                <a:gd name="T54" fmla="*/ 216 w 394"/>
                <a:gd name="T55" fmla="*/ 350 h 578"/>
                <a:gd name="T56" fmla="*/ 227 w 394"/>
                <a:gd name="T57" fmla="*/ 369 h 578"/>
                <a:gd name="T58" fmla="*/ 216 w 394"/>
                <a:gd name="T59" fmla="*/ 405 h 578"/>
                <a:gd name="T60" fmla="*/ 203 w 394"/>
                <a:gd name="T61" fmla="*/ 433 h 578"/>
                <a:gd name="T62" fmla="*/ 190 w 394"/>
                <a:gd name="T63" fmla="*/ 425 h 578"/>
                <a:gd name="T64" fmla="*/ 157 w 394"/>
                <a:gd name="T65" fmla="*/ 421 h 578"/>
                <a:gd name="T66" fmla="*/ 140 w 394"/>
                <a:gd name="T67" fmla="*/ 429 h 578"/>
                <a:gd name="T68" fmla="*/ 181 w 394"/>
                <a:gd name="T69" fmla="*/ 449 h 578"/>
                <a:gd name="T70" fmla="*/ 195 w 394"/>
                <a:gd name="T71" fmla="*/ 492 h 578"/>
                <a:gd name="T72" fmla="*/ 236 w 394"/>
                <a:gd name="T73" fmla="*/ 506 h 578"/>
                <a:gd name="T74" fmla="*/ 245 w 394"/>
                <a:gd name="T75" fmla="*/ 533 h 578"/>
                <a:gd name="T76" fmla="*/ 273 w 394"/>
                <a:gd name="T77" fmla="*/ 547 h 578"/>
                <a:gd name="T78" fmla="*/ 278 w 394"/>
                <a:gd name="T79" fmla="*/ 571 h 578"/>
                <a:gd name="T80" fmla="*/ 297 w 394"/>
                <a:gd name="T81" fmla="*/ 561 h 578"/>
                <a:gd name="T82" fmla="*/ 332 w 394"/>
                <a:gd name="T83" fmla="*/ 549 h 578"/>
                <a:gd name="T84" fmla="*/ 341 w 394"/>
                <a:gd name="T85" fmla="*/ 555 h 578"/>
                <a:gd name="T86" fmla="*/ 343 w 394"/>
                <a:gd name="T87" fmla="*/ 569 h 578"/>
                <a:gd name="T88" fmla="*/ 363 w 394"/>
                <a:gd name="T89" fmla="*/ 567 h 57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394" h="578">
                  <a:moveTo>
                    <a:pt x="0" y="0"/>
                  </a:moveTo>
                  <a:lnTo>
                    <a:pt x="12" y="20"/>
                  </a:lnTo>
                  <a:lnTo>
                    <a:pt x="4" y="36"/>
                  </a:lnTo>
                  <a:lnTo>
                    <a:pt x="28" y="32"/>
                  </a:lnTo>
                  <a:lnTo>
                    <a:pt x="42" y="44"/>
                  </a:lnTo>
                  <a:lnTo>
                    <a:pt x="40" y="60"/>
                  </a:lnTo>
                  <a:lnTo>
                    <a:pt x="26" y="62"/>
                  </a:lnTo>
                  <a:lnTo>
                    <a:pt x="18" y="78"/>
                  </a:lnTo>
                  <a:lnTo>
                    <a:pt x="38" y="82"/>
                  </a:lnTo>
                  <a:lnTo>
                    <a:pt x="54" y="96"/>
                  </a:lnTo>
                  <a:lnTo>
                    <a:pt x="74" y="92"/>
                  </a:lnTo>
                  <a:lnTo>
                    <a:pt x="78" y="104"/>
                  </a:lnTo>
                  <a:lnTo>
                    <a:pt x="108" y="92"/>
                  </a:lnTo>
                  <a:lnTo>
                    <a:pt x="98" y="112"/>
                  </a:lnTo>
                  <a:lnTo>
                    <a:pt x="120" y="120"/>
                  </a:lnTo>
                  <a:lnTo>
                    <a:pt x="150" y="144"/>
                  </a:lnTo>
                  <a:lnTo>
                    <a:pt x="138" y="162"/>
                  </a:lnTo>
                  <a:lnTo>
                    <a:pt x="110" y="188"/>
                  </a:lnTo>
                  <a:lnTo>
                    <a:pt x="92" y="214"/>
                  </a:lnTo>
                  <a:lnTo>
                    <a:pt x="100" y="234"/>
                  </a:lnTo>
                  <a:lnTo>
                    <a:pt x="114" y="244"/>
                  </a:lnTo>
                  <a:lnTo>
                    <a:pt x="108" y="274"/>
                  </a:lnTo>
                  <a:lnTo>
                    <a:pt x="152" y="296"/>
                  </a:lnTo>
                  <a:lnTo>
                    <a:pt x="174" y="322"/>
                  </a:lnTo>
                  <a:lnTo>
                    <a:pt x="220" y="342"/>
                  </a:lnTo>
                  <a:lnTo>
                    <a:pt x="234" y="336"/>
                  </a:lnTo>
                  <a:lnTo>
                    <a:pt x="248" y="348"/>
                  </a:lnTo>
                  <a:lnTo>
                    <a:pt x="234" y="354"/>
                  </a:lnTo>
                  <a:lnTo>
                    <a:pt x="246" y="374"/>
                  </a:lnTo>
                  <a:lnTo>
                    <a:pt x="234" y="410"/>
                  </a:lnTo>
                  <a:lnTo>
                    <a:pt x="220" y="438"/>
                  </a:lnTo>
                  <a:lnTo>
                    <a:pt x="206" y="430"/>
                  </a:lnTo>
                  <a:lnTo>
                    <a:pt x="170" y="426"/>
                  </a:lnTo>
                  <a:lnTo>
                    <a:pt x="152" y="434"/>
                  </a:lnTo>
                  <a:lnTo>
                    <a:pt x="196" y="454"/>
                  </a:lnTo>
                  <a:lnTo>
                    <a:pt x="212" y="498"/>
                  </a:lnTo>
                  <a:lnTo>
                    <a:pt x="256" y="512"/>
                  </a:lnTo>
                  <a:lnTo>
                    <a:pt x="266" y="540"/>
                  </a:lnTo>
                  <a:lnTo>
                    <a:pt x="296" y="554"/>
                  </a:lnTo>
                  <a:lnTo>
                    <a:pt x="302" y="578"/>
                  </a:lnTo>
                  <a:lnTo>
                    <a:pt x="322" y="568"/>
                  </a:lnTo>
                  <a:lnTo>
                    <a:pt x="360" y="556"/>
                  </a:lnTo>
                  <a:lnTo>
                    <a:pt x="370" y="562"/>
                  </a:lnTo>
                  <a:lnTo>
                    <a:pt x="372" y="576"/>
                  </a:lnTo>
                  <a:lnTo>
                    <a:pt x="394" y="574"/>
                  </a:lnTo>
                </a:path>
              </a:pathLst>
            </a:custGeom>
            <a:noFill/>
            <a:ln w="6350" cap="flat" cmpd="sng">
              <a:solidFill>
                <a:schemeClr val="tx1"/>
              </a:solidFill>
              <a:prstDash val="dash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3152" y="2849"/>
              <a:ext cx="63" cy="239"/>
            </a:xfrm>
            <a:custGeom>
              <a:avLst/>
              <a:gdLst>
                <a:gd name="T0" fmla="*/ 24 w 68"/>
                <a:gd name="T1" fmla="*/ 0 h 242"/>
                <a:gd name="T2" fmla="*/ 39 w 68"/>
                <a:gd name="T3" fmla="*/ 2 h 242"/>
                <a:gd name="T4" fmla="*/ 39 w 68"/>
                <a:gd name="T5" fmla="*/ 16 h 242"/>
                <a:gd name="T6" fmla="*/ 30 w 68"/>
                <a:gd name="T7" fmla="*/ 32 h 242"/>
                <a:gd name="T8" fmla="*/ 22 w 68"/>
                <a:gd name="T9" fmla="*/ 47 h 242"/>
                <a:gd name="T10" fmla="*/ 4 w 68"/>
                <a:gd name="T11" fmla="*/ 43 h 242"/>
                <a:gd name="T12" fmla="*/ 0 w 68"/>
                <a:gd name="T13" fmla="*/ 59 h 242"/>
                <a:gd name="T14" fmla="*/ 7 w 68"/>
                <a:gd name="T15" fmla="*/ 87 h 242"/>
                <a:gd name="T16" fmla="*/ 32 w 68"/>
                <a:gd name="T17" fmla="*/ 79 h 242"/>
                <a:gd name="T18" fmla="*/ 37 w 68"/>
                <a:gd name="T19" fmla="*/ 113 h 242"/>
                <a:gd name="T20" fmla="*/ 63 w 68"/>
                <a:gd name="T21" fmla="*/ 119 h 242"/>
                <a:gd name="T22" fmla="*/ 44 w 68"/>
                <a:gd name="T23" fmla="*/ 134 h 242"/>
                <a:gd name="T24" fmla="*/ 28 w 68"/>
                <a:gd name="T25" fmla="*/ 124 h 242"/>
                <a:gd name="T26" fmla="*/ 17 w 68"/>
                <a:gd name="T27" fmla="*/ 128 h 242"/>
                <a:gd name="T28" fmla="*/ 33 w 68"/>
                <a:gd name="T29" fmla="*/ 166 h 242"/>
                <a:gd name="T30" fmla="*/ 43 w 68"/>
                <a:gd name="T31" fmla="*/ 174 h 242"/>
                <a:gd name="T32" fmla="*/ 33 w 68"/>
                <a:gd name="T33" fmla="*/ 205 h 242"/>
                <a:gd name="T34" fmla="*/ 43 w 68"/>
                <a:gd name="T35" fmla="*/ 239 h 24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8" h="242">
                  <a:moveTo>
                    <a:pt x="26" y="0"/>
                  </a:moveTo>
                  <a:lnTo>
                    <a:pt x="42" y="2"/>
                  </a:lnTo>
                  <a:lnTo>
                    <a:pt x="42" y="16"/>
                  </a:lnTo>
                  <a:lnTo>
                    <a:pt x="32" y="32"/>
                  </a:lnTo>
                  <a:lnTo>
                    <a:pt x="24" y="48"/>
                  </a:lnTo>
                  <a:lnTo>
                    <a:pt x="4" y="44"/>
                  </a:lnTo>
                  <a:lnTo>
                    <a:pt x="0" y="60"/>
                  </a:lnTo>
                  <a:lnTo>
                    <a:pt x="8" y="88"/>
                  </a:lnTo>
                  <a:lnTo>
                    <a:pt x="34" y="80"/>
                  </a:lnTo>
                  <a:lnTo>
                    <a:pt x="40" y="114"/>
                  </a:lnTo>
                  <a:lnTo>
                    <a:pt x="68" y="120"/>
                  </a:lnTo>
                  <a:lnTo>
                    <a:pt x="48" y="136"/>
                  </a:lnTo>
                  <a:lnTo>
                    <a:pt x="30" y="126"/>
                  </a:lnTo>
                  <a:lnTo>
                    <a:pt x="18" y="130"/>
                  </a:lnTo>
                  <a:lnTo>
                    <a:pt x="36" y="168"/>
                  </a:lnTo>
                  <a:lnTo>
                    <a:pt x="46" y="176"/>
                  </a:lnTo>
                  <a:lnTo>
                    <a:pt x="36" y="208"/>
                  </a:lnTo>
                  <a:lnTo>
                    <a:pt x="46" y="242"/>
                  </a:lnTo>
                </a:path>
              </a:pathLst>
            </a:custGeom>
            <a:noFill/>
            <a:ln w="6350" cap="flat" cmpd="sng">
              <a:solidFill>
                <a:schemeClr val="tx1"/>
              </a:solidFill>
              <a:prstDash val="dash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2762" y="2780"/>
              <a:ext cx="337" cy="321"/>
            </a:xfrm>
            <a:custGeom>
              <a:avLst/>
              <a:gdLst>
                <a:gd name="T0" fmla="*/ 0 w 366"/>
                <a:gd name="T1" fmla="*/ 30 h 324"/>
                <a:gd name="T2" fmla="*/ 46 w 366"/>
                <a:gd name="T3" fmla="*/ 20 h 324"/>
                <a:gd name="T4" fmla="*/ 72 w 366"/>
                <a:gd name="T5" fmla="*/ 0 h 324"/>
                <a:gd name="T6" fmla="*/ 85 w 366"/>
                <a:gd name="T7" fmla="*/ 4 h 324"/>
                <a:gd name="T8" fmla="*/ 94 w 366"/>
                <a:gd name="T9" fmla="*/ 26 h 324"/>
                <a:gd name="T10" fmla="*/ 99 w 366"/>
                <a:gd name="T11" fmla="*/ 48 h 324"/>
                <a:gd name="T12" fmla="*/ 99 w 366"/>
                <a:gd name="T13" fmla="*/ 59 h 324"/>
                <a:gd name="T14" fmla="*/ 140 w 366"/>
                <a:gd name="T15" fmla="*/ 67 h 324"/>
                <a:gd name="T16" fmla="*/ 142 w 366"/>
                <a:gd name="T17" fmla="*/ 87 h 324"/>
                <a:gd name="T18" fmla="*/ 160 w 366"/>
                <a:gd name="T19" fmla="*/ 89 h 324"/>
                <a:gd name="T20" fmla="*/ 168 w 366"/>
                <a:gd name="T21" fmla="*/ 103 h 324"/>
                <a:gd name="T22" fmla="*/ 184 w 366"/>
                <a:gd name="T23" fmla="*/ 87 h 324"/>
                <a:gd name="T24" fmla="*/ 223 w 366"/>
                <a:gd name="T25" fmla="*/ 61 h 324"/>
                <a:gd name="T26" fmla="*/ 261 w 366"/>
                <a:gd name="T27" fmla="*/ 91 h 324"/>
                <a:gd name="T28" fmla="*/ 252 w 366"/>
                <a:gd name="T29" fmla="*/ 105 h 324"/>
                <a:gd name="T30" fmla="*/ 263 w 366"/>
                <a:gd name="T31" fmla="*/ 117 h 324"/>
                <a:gd name="T32" fmla="*/ 247 w 366"/>
                <a:gd name="T33" fmla="*/ 145 h 324"/>
                <a:gd name="T34" fmla="*/ 267 w 366"/>
                <a:gd name="T35" fmla="*/ 149 h 324"/>
                <a:gd name="T36" fmla="*/ 304 w 366"/>
                <a:gd name="T37" fmla="*/ 170 h 324"/>
                <a:gd name="T38" fmla="*/ 293 w 366"/>
                <a:gd name="T39" fmla="*/ 202 h 324"/>
                <a:gd name="T40" fmla="*/ 304 w 366"/>
                <a:gd name="T41" fmla="*/ 224 h 324"/>
                <a:gd name="T42" fmla="*/ 311 w 366"/>
                <a:gd name="T43" fmla="*/ 250 h 324"/>
                <a:gd name="T44" fmla="*/ 326 w 366"/>
                <a:gd name="T45" fmla="*/ 273 h 324"/>
                <a:gd name="T46" fmla="*/ 337 w 366"/>
                <a:gd name="T47" fmla="*/ 309 h 324"/>
                <a:gd name="T48" fmla="*/ 331 w 366"/>
                <a:gd name="T49" fmla="*/ 321 h 32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6" h="324">
                  <a:moveTo>
                    <a:pt x="0" y="30"/>
                  </a:moveTo>
                  <a:lnTo>
                    <a:pt x="50" y="20"/>
                  </a:lnTo>
                  <a:lnTo>
                    <a:pt x="78" y="0"/>
                  </a:lnTo>
                  <a:lnTo>
                    <a:pt x="92" y="4"/>
                  </a:lnTo>
                  <a:lnTo>
                    <a:pt x="102" y="26"/>
                  </a:lnTo>
                  <a:lnTo>
                    <a:pt x="108" y="48"/>
                  </a:lnTo>
                  <a:lnTo>
                    <a:pt x="108" y="60"/>
                  </a:lnTo>
                  <a:lnTo>
                    <a:pt x="152" y="68"/>
                  </a:lnTo>
                  <a:lnTo>
                    <a:pt x="154" y="88"/>
                  </a:lnTo>
                  <a:lnTo>
                    <a:pt x="174" y="90"/>
                  </a:lnTo>
                  <a:lnTo>
                    <a:pt x="182" y="104"/>
                  </a:lnTo>
                  <a:lnTo>
                    <a:pt x="200" y="88"/>
                  </a:lnTo>
                  <a:lnTo>
                    <a:pt x="242" y="62"/>
                  </a:lnTo>
                  <a:lnTo>
                    <a:pt x="284" y="92"/>
                  </a:lnTo>
                  <a:lnTo>
                    <a:pt x="274" y="106"/>
                  </a:lnTo>
                  <a:lnTo>
                    <a:pt x="286" y="118"/>
                  </a:lnTo>
                  <a:lnTo>
                    <a:pt x="268" y="146"/>
                  </a:lnTo>
                  <a:lnTo>
                    <a:pt x="290" y="150"/>
                  </a:lnTo>
                  <a:lnTo>
                    <a:pt x="330" y="172"/>
                  </a:lnTo>
                  <a:lnTo>
                    <a:pt x="318" y="204"/>
                  </a:lnTo>
                  <a:lnTo>
                    <a:pt x="330" y="226"/>
                  </a:lnTo>
                  <a:lnTo>
                    <a:pt x="338" y="252"/>
                  </a:lnTo>
                  <a:lnTo>
                    <a:pt x="354" y="276"/>
                  </a:lnTo>
                  <a:lnTo>
                    <a:pt x="366" y="312"/>
                  </a:lnTo>
                  <a:lnTo>
                    <a:pt x="360" y="324"/>
                  </a:lnTo>
                </a:path>
              </a:pathLst>
            </a:custGeom>
            <a:noFill/>
            <a:ln w="6350" cap="flat" cmpd="sng">
              <a:solidFill>
                <a:schemeClr val="tx1"/>
              </a:solidFill>
              <a:prstDash val="dash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2013" y="2171"/>
              <a:ext cx="750" cy="637"/>
            </a:xfrm>
            <a:custGeom>
              <a:avLst/>
              <a:gdLst>
                <a:gd name="T0" fmla="*/ 0 w 816"/>
                <a:gd name="T1" fmla="*/ 18 h 644"/>
                <a:gd name="T2" fmla="*/ 18 w 816"/>
                <a:gd name="T3" fmla="*/ 28 h 644"/>
                <a:gd name="T4" fmla="*/ 35 w 816"/>
                <a:gd name="T5" fmla="*/ 24 h 644"/>
                <a:gd name="T6" fmla="*/ 40 w 816"/>
                <a:gd name="T7" fmla="*/ 38 h 644"/>
                <a:gd name="T8" fmla="*/ 66 w 816"/>
                <a:gd name="T9" fmla="*/ 51 h 644"/>
                <a:gd name="T10" fmla="*/ 77 w 816"/>
                <a:gd name="T11" fmla="*/ 36 h 644"/>
                <a:gd name="T12" fmla="*/ 94 w 816"/>
                <a:gd name="T13" fmla="*/ 18 h 644"/>
                <a:gd name="T14" fmla="*/ 110 w 816"/>
                <a:gd name="T15" fmla="*/ 32 h 644"/>
                <a:gd name="T16" fmla="*/ 140 w 816"/>
                <a:gd name="T17" fmla="*/ 24 h 644"/>
                <a:gd name="T18" fmla="*/ 184 w 816"/>
                <a:gd name="T19" fmla="*/ 40 h 644"/>
                <a:gd name="T20" fmla="*/ 199 w 816"/>
                <a:gd name="T21" fmla="*/ 44 h 644"/>
                <a:gd name="T22" fmla="*/ 208 w 816"/>
                <a:gd name="T23" fmla="*/ 55 h 644"/>
                <a:gd name="T24" fmla="*/ 224 w 816"/>
                <a:gd name="T25" fmla="*/ 51 h 644"/>
                <a:gd name="T26" fmla="*/ 226 w 816"/>
                <a:gd name="T27" fmla="*/ 36 h 644"/>
                <a:gd name="T28" fmla="*/ 239 w 816"/>
                <a:gd name="T29" fmla="*/ 26 h 644"/>
                <a:gd name="T30" fmla="*/ 239 w 816"/>
                <a:gd name="T31" fmla="*/ 6 h 644"/>
                <a:gd name="T32" fmla="*/ 267 w 816"/>
                <a:gd name="T33" fmla="*/ 0 h 644"/>
                <a:gd name="T34" fmla="*/ 300 w 816"/>
                <a:gd name="T35" fmla="*/ 8 h 644"/>
                <a:gd name="T36" fmla="*/ 289 w 816"/>
                <a:gd name="T37" fmla="*/ 26 h 644"/>
                <a:gd name="T38" fmla="*/ 301 w 816"/>
                <a:gd name="T39" fmla="*/ 53 h 644"/>
                <a:gd name="T40" fmla="*/ 305 w 816"/>
                <a:gd name="T41" fmla="*/ 32 h 644"/>
                <a:gd name="T42" fmla="*/ 324 w 816"/>
                <a:gd name="T43" fmla="*/ 49 h 644"/>
                <a:gd name="T44" fmla="*/ 340 w 816"/>
                <a:gd name="T45" fmla="*/ 75 h 644"/>
                <a:gd name="T46" fmla="*/ 364 w 816"/>
                <a:gd name="T47" fmla="*/ 87 h 644"/>
                <a:gd name="T48" fmla="*/ 390 w 816"/>
                <a:gd name="T49" fmla="*/ 99 h 644"/>
                <a:gd name="T50" fmla="*/ 364 w 816"/>
                <a:gd name="T51" fmla="*/ 117 h 644"/>
                <a:gd name="T52" fmla="*/ 388 w 816"/>
                <a:gd name="T53" fmla="*/ 121 h 644"/>
                <a:gd name="T54" fmla="*/ 388 w 816"/>
                <a:gd name="T55" fmla="*/ 137 h 644"/>
                <a:gd name="T56" fmla="*/ 399 w 816"/>
                <a:gd name="T57" fmla="*/ 140 h 644"/>
                <a:gd name="T58" fmla="*/ 434 w 816"/>
                <a:gd name="T59" fmla="*/ 140 h 644"/>
                <a:gd name="T60" fmla="*/ 447 w 816"/>
                <a:gd name="T61" fmla="*/ 162 h 644"/>
                <a:gd name="T62" fmla="*/ 438 w 816"/>
                <a:gd name="T63" fmla="*/ 168 h 644"/>
                <a:gd name="T64" fmla="*/ 447 w 816"/>
                <a:gd name="T65" fmla="*/ 188 h 644"/>
                <a:gd name="T66" fmla="*/ 474 w 816"/>
                <a:gd name="T67" fmla="*/ 208 h 644"/>
                <a:gd name="T68" fmla="*/ 493 w 816"/>
                <a:gd name="T69" fmla="*/ 233 h 644"/>
                <a:gd name="T70" fmla="*/ 493 w 816"/>
                <a:gd name="T71" fmla="*/ 257 h 644"/>
                <a:gd name="T72" fmla="*/ 513 w 816"/>
                <a:gd name="T73" fmla="*/ 301 h 644"/>
                <a:gd name="T74" fmla="*/ 502 w 816"/>
                <a:gd name="T75" fmla="*/ 322 h 644"/>
                <a:gd name="T76" fmla="*/ 485 w 816"/>
                <a:gd name="T77" fmla="*/ 356 h 644"/>
                <a:gd name="T78" fmla="*/ 474 w 816"/>
                <a:gd name="T79" fmla="*/ 370 h 644"/>
                <a:gd name="T80" fmla="*/ 460 w 816"/>
                <a:gd name="T81" fmla="*/ 378 h 644"/>
                <a:gd name="T82" fmla="*/ 482 w 816"/>
                <a:gd name="T83" fmla="*/ 411 h 644"/>
                <a:gd name="T84" fmla="*/ 471 w 816"/>
                <a:gd name="T85" fmla="*/ 421 h 644"/>
                <a:gd name="T86" fmla="*/ 483 w 816"/>
                <a:gd name="T87" fmla="*/ 453 h 644"/>
                <a:gd name="T88" fmla="*/ 494 w 816"/>
                <a:gd name="T89" fmla="*/ 457 h 644"/>
                <a:gd name="T90" fmla="*/ 487 w 816"/>
                <a:gd name="T91" fmla="*/ 467 h 644"/>
                <a:gd name="T92" fmla="*/ 502 w 816"/>
                <a:gd name="T93" fmla="*/ 491 h 644"/>
                <a:gd name="T94" fmla="*/ 482 w 816"/>
                <a:gd name="T95" fmla="*/ 489 h 644"/>
                <a:gd name="T96" fmla="*/ 485 w 816"/>
                <a:gd name="T97" fmla="*/ 506 h 644"/>
                <a:gd name="T98" fmla="*/ 504 w 816"/>
                <a:gd name="T99" fmla="*/ 512 h 644"/>
                <a:gd name="T100" fmla="*/ 515 w 816"/>
                <a:gd name="T101" fmla="*/ 512 h 644"/>
                <a:gd name="T102" fmla="*/ 522 w 816"/>
                <a:gd name="T103" fmla="*/ 528 h 644"/>
                <a:gd name="T104" fmla="*/ 539 w 816"/>
                <a:gd name="T105" fmla="*/ 526 h 644"/>
                <a:gd name="T106" fmla="*/ 548 w 816"/>
                <a:gd name="T107" fmla="*/ 536 h 644"/>
                <a:gd name="T108" fmla="*/ 586 w 816"/>
                <a:gd name="T109" fmla="*/ 528 h 644"/>
                <a:gd name="T110" fmla="*/ 625 w 816"/>
                <a:gd name="T111" fmla="*/ 520 h 644"/>
                <a:gd name="T112" fmla="*/ 667 w 816"/>
                <a:gd name="T113" fmla="*/ 542 h 644"/>
                <a:gd name="T114" fmla="*/ 699 w 816"/>
                <a:gd name="T115" fmla="*/ 574 h 644"/>
                <a:gd name="T116" fmla="*/ 704 w 816"/>
                <a:gd name="T117" fmla="*/ 593 h 644"/>
                <a:gd name="T118" fmla="*/ 721 w 816"/>
                <a:gd name="T119" fmla="*/ 611 h 644"/>
                <a:gd name="T120" fmla="*/ 739 w 816"/>
                <a:gd name="T121" fmla="*/ 617 h 644"/>
                <a:gd name="T122" fmla="*/ 750 w 816"/>
                <a:gd name="T123" fmla="*/ 637 h 64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816" h="644">
                  <a:moveTo>
                    <a:pt x="0" y="18"/>
                  </a:moveTo>
                  <a:lnTo>
                    <a:pt x="20" y="28"/>
                  </a:lnTo>
                  <a:lnTo>
                    <a:pt x="38" y="24"/>
                  </a:lnTo>
                  <a:lnTo>
                    <a:pt x="44" y="38"/>
                  </a:lnTo>
                  <a:lnTo>
                    <a:pt x="72" y="52"/>
                  </a:lnTo>
                  <a:lnTo>
                    <a:pt x="84" y="36"/>
                  </a:lnTo>
                  <a:lnTo>
                    <a:pt x="102" y="18"/>
                  </a:lnTo>
                  <a:lnTo>
                    <a:pt x="120" y="32"/>
                  </a:lnTo>
                  <a:lnTo>
                    <a:pt x="152" y="24"/>
                  </a:lnTo>
                  <a:lnTo>
                    <a:pt x="200" y="40"/>
                  </a:lnTo>
                  <a:lnTo>
                    <a:pt x="216" y="44"/>
                  </a:lnTo>
                  <a:lnTo>
                    <a:pt x="226" y="56"/>
                  </a:lnTo>
                  <a:lnTo>
                    <a:pt x="244" y="52"/>
                  </a:lnTo>
                  <a:lnTo>
                    <a:pt x="246" y="36"/>
                  </a:lnTo>
                  <a:lnTo>
                    <a:pt x="260" y="26"/>
                  </a:lnTo>
                  <a:lnTo>
                    <a:pt x="260" y="6"/>
                  </a:lnTo>
                  <a:lnTo>
                    <a:pt x="290" y="0"/>
                  </a:lnTo>
                  <a:lnTo>
                    <a:pt x="326" y="8"/>
                  </a:lnTo>
                  <a:lnTo>
                    <a:pt x="314" y="26"/>
                  </a:lnTo>
                  <a:lnTo>
                    <a:pt x="328" y="54"/>
                  </a:lnTo>
                  <a:lnTo>
                    <a:pt x="332" y="32"/>
                  </a:lnTo>
                  <a:lnTo>
                    <a:pt x="352" y="50"/>
                  </a:lnTo>
                  <a:lnTo>
                    <a:pt x="370" y="76"/>
                  </a:lnTo>
                  <a:lnTo>
                    <a:pt x="396" y="88"/>
                  </a:lnTo>
                  <a:lnTo>
                    <a:pt x="424" y="100"/>
                  </a:lnTo>
                  <a:lnTo>
                    <a:pt x="396" y="118"/>
                  </a:lnTo>
                  <a:lnTo>
                    <a:pt x="422" y="122"/>
                  </a:lnTo>
                  <a:lnTo>
                    <a:pt x="422" y="138"/>
                  </a:lnTo>
                  <a:lnTo>
                    <a:pt x="434" y="142"/>
                  </a:lnTo>
                  <a:lnTo>
                    <a:pt x="472" y="142"/>
                  </a:lnTo>
                  <a:lnTo>
                    <a:pt x="486" y="164"/>
                  </a:lnTo>
                  <a:lnTo>
                    <a:pt x="476" y="170"/>
                  </a:lnTo>
                  <a:lnTo>
                    <a:pt x="486" y="190"/>
                  </a:lnTo>
                  <a:lnTo>
                    <a:pt x="516" y="210"/>
                  </a:lnTo>
                  <a:lnTo>
                    <a:pt x="536" y="236"/>
                  </a:lnTo>
                  <a:lnTo>
                    <a:pt x="536" y="260"/>
                  </a:lnTo>
                  <a:lnTo>
                    <a:pt x="558" y="304"/>
                  </a:lnTo>
                  <a:lnTo>
                    <a:pt x="546" y="326"/>
                  </a:lnTo>
                  <a:lnTo>
                    <a:pt x="528" y="360"/>
                  </a:lnTo>
                  <a:lnTo>
                    <a:pt x="516" y="374"/>
                  </a:lnTo>
                  <a:lnTo>
                    <a:pt x="500" y="382"/>
                  </a:lnTo>
                  <a:lnTo>
                    <a:pt x="524" y="416"/>
                  </a:lnTo>
                  <a:lnTo>
                    <a:pt x="512" y="426"/>
                  </a:lnTo>
                  <a:lnTo>
                    <a:pt x="526" y="458"/>
                  </a:lnTo>
                  <a:lnTo>
                    <a:pt x="538" y="462"/>
                  </a:lnTo>
                  <a:lnTo>
                    <a:pt x="530" y="472"/>
                  </a:lnTo>
                  <a:lnTo>
                    <a:pt x="546" y="496"/>
                  </a:lnTo>
                  <a:lnTo>
                    <a:pt x="524" y="494"/>
                  </a:lnTo>
                  <a:lnTo>
                    <a:pt x="528" y="512"/>
                  </a:lnTo>
                  <a:lnTo>
                    <a:pt x="548" y="518"/>
                  </a:lnTo>
                  <a:lnTo>
                    <a:pt x="560" y="518"/>
                  </a:lnTo>
                  <a:lnTo>
                    <a:pt x="568" y="534"/>
                  </a:lnTo>
                  <a:lnTo>
                    <a:pt x="586" y="532"/>
                  </a:lnTo>
                  <a:lnTo>
                    <a:pt x="596" y="542"/>
                  </a:lnTo>
                  <a:lnTo>
                    <a:pt x="638" y="534"/>
                  </a:lnTo>
                  <a:lnTo>
                    <a:pt x="680" y="526"/>
                  </a:lnTo>
                  <a:lnTo>
                    <a:pt x="726" y="548"/>
                  </a:lnTo>
                  <a:lnTo>
                    <a:pt x="760" y="580"/>
                  </a:lnTo>
                  <a:lnTo>
                    <a:pt x="766" y="600"/>
                  </a:lnTo>
                  <a:lnTo>
                    <a:pt x="784" y="618"/>
                  </a:lnTo>
                  <a:lnTo>
                    <a:pt x="804" y="624"/>
                  </a:lnTo>
                  <a:lnTo>
                    <a:pt x="816" y="644"/>
                  </a:lnTo>
                </a:path>
              </a:pathLst>
            </a:custGeom>
            <a:noFill/>
            <a:ln w="6350" cap="flat" cmpd="sng">
              <a:solidFill>
                <a:schemeClr val="tx1"/>
              </a:solidFill>
              <a:prstDash val="dash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2763" y="2805"/>
              <a:ext cx="266" cy="276"/>
            </a:xfrm>
            <a:custGeom>
              <a:avLst/>
              <a:gdLst>
                <a:gd name="T0" fmla="*/ 0 w 288"/>
                <a:gd name="T1" fmla="*/ 0 h 280"/>
                <a:gd name="T2" fmla="*/ 7 w 288"/>
                <a:gd name="T3" fmla="*/ 18 h 280"/>
                <a:gd name="T4" fmla="*/ 15 w 288"/>
                <a:gd name="T5" fmla="*/ 41 h 280"/>
                <a:gd name="T6" fmla="*/ 28 w 288"/>
                <a:gd name="T7" fmla="*/ 39 h 280"/>
                <a:gd name="T8" fmla="*/ 39 w 288"/>
                <a:gd name="T9" fmla="*/ 77 h 280"/>
                <a:gd name="T10" fmla="*/ 44 w 288"/>
                <a:gd name="T11" fmla="*/ 101 h 280"/>
                <a:gd name="T12" fmla="*/ 70 w 288"/>
                <a:gd name="T13" fmla="*/ 118 h 280"/>
                <a:gd name="T14" fmla="*/ 87 w 288"/>
                <a:gd name="T15" fmla="*/ 148 h 280"/>
                <a:gd name="T16" fmla="*/ 100 w 288"/>
                <a:gd name="T17" fmla="*/ 173 h 280"/>
                <a:gd name="T18" fmla="*/ 118 w 288"/>
                <a:gd name="T19" fmla="*/ 177 h 280"/>
                <a:gd name="T20" fmla="*/ 137 w 288"/>
                <a:gd name="T21" fmla="*/ 173 h 280"/>
                <a:gd name="T22" fmla="*/ 129 w 288"/>
                <a:gd name="T23" fmla="*/ 185 h 280"/>
                <a:gd name="T24" fmla="*/ 146 w 288"/>
                <a:gd name="T25" fmla="*/ 187 h 280"/>
                <a:gd name="T26" fmla="*/ 137 w 288"/>
                <a:gd name="T27" fmla="*/ 197 h 280"/>
                <a:gd name="T28" fmla="*/ 151 w 288"/>
                <a:gd name="T29" fmla="*/ 211 h 280"/>
                <a:gd name="T30" fmla="*/ 159 w 288"/>
                <a:gd name="T31" fmla="*/ 233 h 280"/>
                <a:gd name="T32" fmla="*/ 198 w 288"/>
                <a:gd name="T33" fmla="*/ 260 h 280"/>
                <a:gd name="T34" fmla="*/ 224 w 288"/>
                <a:gd name="T35" fmla="*/ 260 h 280"/>
                <a:gd name="T36" fmla="*/ 266 w 288"/>
                <a:gd name="T37" fmla="*/ 276 h 28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88" h="280">
                  <a:moveTo>
                    <a:pt x="0" y="0"/>
                  </a:moveTo>
                  <a:lnTo>
                    <a:pt x="8" y="18"/>
                  </a:lnTo>
                  <a:lnTo>
                    <a:pt x="16" y="42"/>
                  </a:lnTo>
                  <a:lnTo>
                    <a:pt x="30" y="40"/>
                  </a:lnTo>
                  <a:lnTo>
                    <a:pt x="42" y="78"/>
                  </a:lnTo>
                  <a:lnTo>
                    <a:pt x="48" y="102"/>
                  </a:lnTo>
                  <a:lnTo>
                    <a:pt x="76" y="120"/>
                  </a:lnTo>
                  <a:lnTo>
                    <a:pt x="94" y="150"/>
                  </a:lnTo>
                  <a:lnTo>
                    <a:pt x="108" y="176"/>
                  </a:lnTo>
                  <a:lnTo>
                    <a:pt x="128" y="180"/>
                  </a:lnTo>
                  <a:lnTo>
                    <a:pt x="148" y="176"/>
                  </a:lnTo>
                  <a:lnTo>
                    <a:pt x="140" y="188"/>
                  </a:lnTo>
                  <a:lnTo>
                    <a:pt x="158" y="190"/>
                  </a:lnTo>
                  <a:lnTo>
                    <a:pt x="148" y="200"/>
                  </a:lnTo>
                  <a:lnTo>
                    <a:pt x="164" y="214"/>
                  </a:lnTo>
                  <a:lnTo>
                    <a:pt x="172" y="236"/>
                  </a:lnTo>
                  <a:lnTo>
                    <a:pt x="214" y="264"/>
                  </a:lnTo>
                  <a:lnTo>
                    <a:pt x="242" y="264"/>
                  </a:lnTo>
                  <a:lnTo>
                    <a:pt x="288" y="280"/>
                  </a:lnTo>
                </a:path>
              </a:pathLst>
            </a:custGeom>
            <a:noFill/>
            <a:ln w="6350" cap="flat" cmpd="sng">
              <a:solidFill>
                <a:schemeClr val="tx1"/>
              </a:solidFill>
              <a:prstDash val="dash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Freeform 15"/>
            <p:cNvSpPr>
              <a:spLocks/>
            </p:cNvSpPr>
            <p:nvPr/>
          </p:nvSpPr>
          <p:spPr bwMode="auto">
            <a:xfrm>
              <a:off x="2589" y="2786"/>
              <a:ext cx="182" cy="595"/>
            </a:xfrm>
            <a:custGeom>
              <a:avLst/>
              <a:gdLst>
                <a:gd name="T0" fmla="*/ 182 w 198"/>
                <a:gd name="T1" fmla="*/ 42 h 602"/>
                <a:gd name="T2" fmla="*/ 171 w 198"/>
                <a:gd name="T3" fmla="*/ 40 h 602"/>
                <a:gd name="T4" fmla="*/ 164 w 198"/>
                <a:gd name="T5" fmla="*/ 30 h 602"/>
                <a:gd name="T6" fmla="*/ 145 w 198"/>
                <a:gd name="T7" fmla="*/ 18 h 602"/>
                <a:gd name="T8" fmla="*/ 140 w 198"/>
                <a:gd name="T9" fmla="*/ 0 h 602"/>
                <a:gd name="T10" fmla="*/ 107 w 198"/>
                <a:gd name="T11" fmla="*/ 20 h 602"/>
                <a:gd name="T12" fmla="*/ 105 w 198"/>
                <a:gd name="T13" fmla="*/ 51 h 602"/>
                <a:gd name="T14" fmla="*/ 88 w 198"/>
                <a:gd name="T15" fmla="*/ 71 h 602"/>
                <a:gd name="T16" fmla="*/ 97 w 198"/>
                <a:gd name="T17" fmla="*/ 101 h 602"/>
                <a:gd name="T18" fmla="*/ 90 w 198"/>
                <a:gd name="T19" fmla="*/ 123 h 602"/>
                <a:gd name="T20" fmla="*/ 72 w 198"/>
                <a:gd name="T21" fmla="*/ 130 h 602"/>
                <a:gd name="T22" fmla="*/ 63 w 198"/>
                <a:gd name="T23" fmla="*/ 144 h 602"/>
                <a:gd name="T24" fmla="*/ 40 w 198"/>
                <a:gd name="T25" fmla="*/ 125 h 602"/>
                <a:gd name="T26" fmla="*/ 24 w 198"/>
                <a:gd name="T27" fmla="*/ 128 h 602"/>
                <a:gd name="T28" fmla="*/ 4 w 198"/>
                <a:gd name="T29" fmla="*/ 121 h 602"/>
                <a:gd name="T30" fmla="*/ 0 w 198"/>
                <a:gd name="T31" fmla="*/ 132 h 602"/>
                <a:gd name="T32" fmla="*/ 9 w 198"/>
                <a:gd name="T33" fmla="*/ 148 h 602"/>
                <a:gd name="T34" fmla="*/ 7 w 198"/>
                <a:gd name="T35" fmla="*/ 162 h 602"/>
                <a:gd name="T36" fmla="*/ 20 w 198"/>
                <a:gd name="T37" fmla="*/ 170 h 602"/>
                <a:gd name="T38" fmla="*/ 13 w 198"/>
                <a:gd name="T39" fmla="*/ 198 h 602"/>
                <a:gd name="T40" fmla="*/ 28 w 198"/>
                <a:gd name="T41" fmla="*/ 204 h 602"/>
                <a:gd name="T42" fmla="*/ 40 w 198"/>
                <a:gd name="T43" fmla="*/ 227 h 602"/>
                <a:gd name="T44" fmla="*/ 26 w 198"/>
                <a:gd name="T45" fmla="*/ 223 h 602"/>
                <a:gd name="T46" fmla="*/ 37 w 198"/>
                <a:gd name="T47" fmla="*/ 241 h 602"/>
                <a:gd name="T48" fmla="*/ 28 w 198"/>
                <a:gd name="T49" fmla="*/ 259 h 602"/>
                <a:gd name="T50" fmla="*/ 37 w 198"/>
                <a:gd name="T51" fmla="*/ 283 h 602"/>
                <a:gd name="T52" fmla="*/ 46 w 198"/>
                <a:gd name="T53" fmla="*/ 306 h 602"/>
                <a:gd name="T54" fmla="*/ 59 w 198"/>
                <a:gd name="T55" fmla="*/ 310 h 602"/>
                <a:gd name="T56" fmla="*/ 63 w 198"/>
                <a:gd name="T57" fmla="*/ 336 h 602"/>
                <a:gd name="T58" fmla="*/ 55 w 198"/>
                <a:gd name="T59" fmla="*/ 360 h 602"/>
                <a:gd name="T60" fmla="*/ 57 w 198"/>
                <a:gd name="T61" fmla="*/ 383 h 602"/>
                <a:gd name="T62" fmla="*/ 66 w 198"/>
                <a:gd name="T63" fmla="*/ 401 h 602"/>
                <a:gd name="T64" fmla="*/ 66 w 198"/>
                <a:gd name="T65" fmla="*/ 425 h 602"/>
                <a:gd name="T66" fmla="*/ 66 w 198"/>
                <a:gd name="T67" fmla="*/ 441 h 602"/>
                <a:gd name="T68" fmla="*/ 61 w 198"/>
                <a:gd name="T69" fmla="*/ 467 h 602"/>
                <a:gd name="T70" fmla="*/ 75 w 198"/>
                <a:gd name="T71" fmla="*/ 468 h 602"/>
                <a:gd name="T72" fmla="*/ 94 w 198"/>
                <a:gd name="T73" fmla="*/ 467 h 602"/>
                <a:gd name="T74" fmla="*/ 110 w 198"/>
                <a:gd name="T75" fmla="*/ 482 h 602"/>
                <a:gd name="T76" fmla="*/ 101 w 198"/>
                <a:gd name="T77" fmla="*/ 494 h 602"/>
                <a:gd name="T78" fmla="*/ 88 w 198"/>
                <a:gd name="T79" fmla="*/ 502 h 602"/>
                <a:gd name="T80" fmla="*/ 86 w 198"/>
                <a:gd name="T81" fmla="*/ 520 h 602"/>
                <a:gd name="T82" fmla="*/ 81 w 198"/>
                <a:gd name="T83" fmla="*/ 536 h 602"/>
                <a:gd name="T84" fmla="*/ 72 w 198"/>
                <a:gd name="T85" fmla="*/ 555 h 602"/>
                <a:gd name="T86" fmla="*/ 53 w 198"/>
                <a:gd name="T87" fmla="*/ 595 h 60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98" h="602">
                  <a:moveTo>
                    <a:pt x="198" y="42"/>
                  </a:moveTo>
                  <a:lnTo>
                    <a:pt x="186" y="40"/>
                  </a:lnTo>
                  <a:lnTo>
                    <a:pt x="178" y="30"/>
                  </a:lnTo>
                  <a:lnTo>
                    <a:pt x="158" y="18"/>
                  </a:lnTo>
                  <a:lnTo>
                    <a:pt x="152" y="0"/>
                  </a:lnTo>
                  <a:lnTo>
                    <a:pt x="116" y="20"/>
                  </a:lnTo>
                  <a:lnTo>
                    <a:pt x="114" y="52"/>
                  </a:lnTo>
                  <a:lnTo>
                    <a:pt x="96" y="72"/>
                  </a:lnTo>
                  <a:lnTo>
                    <a:pt x="106" y="102"/>
                  </a:lnTo>
                  <a:lnTo>
                    <a:pt x="98" y="124"/>
                  </a:lnTo>
                  <a:lnTo>
                    <a:pt x="78" y="132"/>
                  </a:lnTo>
                  <a:lnTo>
                    <a:pt x="68" y="146"/>
                  </a:lnTo>
                  <a:lnTo>
                    <a:pt x="44" y="126"/>
                  </a:lnTo>
                  <a:lnTo>
                    <a:pt x="26" y="130"/>
                  </a:lnTo>
                  <a:lnTo>
                    <a:pt x="4" y="122"/>
                  </a:lnTo>
                  <a:lnTo>
                    <a:pt x="0" y="134"/>
                  </a:lnTo>
                  <a:lnTo>
                    <a:pt x="10" y="150"/>
                  </a:lnTo>
                  <a:lnTo>
                    <a:pt x="8" y="164"/>
                  </a:lnTo>
                  <a:lnTo>
                    <a:pt x="22" y="172"/>
                  </a:lnTo>
                  <a:lnTo>
                    <a:pt x="14" y="200"/>
                  </a:lnTo>
                  <a:lnTo>
                    <a:pt x="30" y="206"/>
                  </a:lnTo>
                  <a:lnTo>
                    <a:pt x="44" y="230"/>
                  </a:lnTo>
                  <a:lnTo>
                    <a:pt x="28" y="226"/>
                  </a:lnTo>
                  <a:lnTo>
                    <a:pt x="40" y="244"/>
                  </a:lnTo>
                  <a:lnTo>
                    <a:pt x="30" y="262"/>
                  </a:lnTo>
                  <a:lnTo>
                    <a:pt x="40" y="286"/>
                  </a:lnTo>
                  <a:lnTo>
                    <a:pt x="50" y="310"/>
                  </a:lnTo>
                  <a:lnTo>
                    <a:pt x="64" y="314"/>
                  </a:lnTo>
                  <a:lnTo>
                    <a:pt x="68" y="340"/>
                  </a:lnTo>
                  <a:lnTo>
                    <a:pt x="60" y="364"/>
                  </a:lnTo>
                  <a:lnTo>
                    <a:pt x="62" y="388"/>
                  </a:lnTo>
                  <a:lnTo>
                    <a:pt x="72" y="406"/>
                  </a:lnTo>
                  <a:lnTo>
                    <a:pt x="72" y="430"/>
                  </a:lnTo>
                  <a:lnTo>
                    <a:pt x="72" y="446"/>
                  </a:lnTo>
                  <a:lnTo>
                    <a:pt x="66" y="472"/>
                  </a:lnTo>
                  <a:lnTo>
                    <a:pt x="82" y="474"/>
                  </a:lnTo>
                  <a:lnTo>
                    <a:pt x="102" y="472"/>
                  </a:lnTo>
                  <a:lnTo>
                    <a:pt x="120" y="488"/>
                  </a:lnTo>
                  <a:lnTo>
                    <a:pt x="110" y="500"/>
                  </a:lnTo>
                  <a:lnTo>
                    <a:pt x="96" y="508"/>
                  </a:lnTo>
                  <a:lnTo>
                    <a:pt x="94" y="526"/>
                  </a:lnTo>
                  <a:lnTo>
                    <a:pt x="88" y="542"/>
                  </a:lnTo>
                  <a:lnTo>
                    <a:pt x="78" y="562"/>
                  </a:lnTo>
                  <a:lnTo>
                    <a:pt x="58" y="602"/>
                  </a:lnTo>
                </a:path>
              </a:pathLst>
            </a:custGeom>
            <a:noFill/>
            <a:ln w="6350" cap="flat" cmpd="sng">
              <a:solidFill>
                <a:schemeClr val="tx1"/>
              </a:solidFill>
              <a:prstDash val="dash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Freeform 16"/>
            <p:cNvSpPr>
              <a:spLocks/>
            </p:cNvSpPr>
            <p:nvPr/>
          </p:nvSpPr>
          <p:spPr bwMode="auto">
            <a:xfrm>
              <a:off x="3017" y="2797"/>
              <a:ext cx="748" cy="433"/>
            </a:xfrm>
            <a:custGeom>
              <a:avLst/>
              <a:gdLst>
                <a:gd name="T0" fmla="*/ 0 w 812"/>
                <a:gd name="T1" fmla="*/ 281 h 438"/>
                <a:gd name="T2" fmla="*/ 15 w 812"/>
                <a:gd name="T3" fmla="*/ 293 h 438"/>
                <a:gd name="T4" fmla="*/ 31 w 812"/>
                <a:gd name="T5" fmla="*/ 283 h 438"/>
                <a:gd name="T6" fmla="*/ 44 w 812"/>
                <a:gd name="T7" fmla="*/ 299 h 438"/>
                <a:gd name="T8" fmla="*/ 57 w 812"/>
                <a:gd name="T9" fmla="*/ 287 h 438"/>
                <a:gd name="T10" fmla="*/ 76 w 812"/>
                <a:gd name="T11" fmla="*/ 303 h 438"/>
                <a:gd name="T12" fmla="*/ 87 w 812"/>
                <a:gd name="T13" fmla="*/ 306 h 438"/>
                <a:gd name="T14" fmla="*/ 111 w 812"/>
                <a:gd name="T15" fmla="*/ 283 h 438"/>
                <a:gd name="T16" fmla="*/ 123 w 812"/>
                <a:gd name="T17" fmla="*/ 285 h 438"/>
                <a:gd name="T18" fmla="*/ 131 w 812"/>
                <a:gd name="T19" fmla="*/ 275 h 438"/>
                <a:gd name="T20" fmla="*/ 149 w 812"/>
                <a:gd name="T21" fmla="*/ 291 h 438"/>
                <a:gd name="T22" fmla="*/ 175 w 812"/>
                <a:gd name="T23" fmla="*/ 287 h 438"/>
                <a:gd name="T24" fmla="*/ 199 w 812"/>
                <a:gd name="T25" fmla="*/ 273 h 438"/>
                <a:gd name="T26" fmla="*/ 208 w 812"/>
                <a:gd name="T27" fmla="*/ 241 h 438"/>
                <a:gd name="T28" fmla="*/ 227 w 812"/>
                <a:gd name="T29" fmla="*/ 237 h 438"/>
                <a:gd name="T30" fmla="*/ 236 w 812"/>
                <a:gd name="T31" fmla="*/ 212 h 438"/>
                <a:gd name="T32" fmla="*/ 249 w 812"/>
                <a:gd name="T33" fmla="*/ 192 h 438"/>
                <a:gd name="T34" fmla="*/ 265 w 812"/>
                <a:gd name="T35" fmla="*/ 194 h 438"/>
                <a:gd name="T36" fmla="*/ 278 w 812"/>
                <a:gd name="T37" fmla="*/ 200 h 438"/>
                <a:gd name="T38" fmla="*/ 293 w 812"/>
                <a:gd name="T39" fmla="*/ 184 h 438"/>
                <a:gd name="T40" fmla="*/ 297 w 812"/>
                <a:gd name="T41" fmla="*/ 158 h 438"/>
                <a:gd name="T42" fmla="*/ 317 w 812"/>
                <a:gd name="T43" fmla="*/ 144 h 438"/>
                <a:gd name="T44" fmla="*/ 356 w 812"/>
                <a:gd name="T45" fmla="*/ 123 h 438"/>
                <a:gd name="T46" fmla="*/ 381 w 812"/>
                <a:gd name="T47" fmla="*/ 85 h 438"/>
                <a:gd name="T48" fmla="*/ 402 w 812"/>
                <a:gd name="T49" fmla="*/ 77 h 438"/>
                <a:gd name="T50" fmla="*/ 438 w 812"/>
                <a:gd name="T51" fmla="*/ 51 h 438"/>
                <a:gd name="T52" fmla="*/ 464 w 812"/>
                <a:gd name="T53" fmla="*/ 36 h 438"/>
                <a:gd name="T54" fmla="*/ 477 w 812"/>
                <a:gd name="T55" fmla="*/ 20 h 438"/>
                <a:gd name="T56" fmla="*/ 499 w 812"/>
                <a:gd name="T57" fmla="*/ 14 h 438"/>
                <a:gd name="T58" fmla="*/ 520 w 812"/>
                <a:gd name="T59" fmla="*/ 0 h 438"/>
                <a:gd name="T60" fmla="*/ 555 w 812"/>
                <a:gd name="T61" fmla="*/ 43 h 438"/>
                <a:gd name="T62" fmla="*/ 569 w 812"/>
                <a:gd name="T63" fmla="*/ 73 h 438"/>
                <a:gd name="T64" fmla="*/ 614 w 812"/>
                <a:gd name="T65" fmla="*/ 105 h 438"/>
                <a:gd name="T66" fmla="*/ 584 w 812"/>
                <a:gd name="T67" fmla="*/ 129 h 438"/>
                <a:gd name="T68" fmla="*/ 573 w 812"/>
                <a:gd name="T69" fmla="*/ 129 h 438"/>
                <a:gd name="T70" fmla="*/ 558 w 812"/>
                <a:gd name="T71" fmla="*/ 144 h 438"/>
                <a:gd name="T72" fmla="*/ 556 w 812"/>
                <a:gd name="T73" fmla="*/ 160 h 438"/>
                <a:gd name="T74" fmla="*/ 571 w 812"/>
                <a:gd name="T75" fmla="*/ 180 h 438"/>
                <a:gd name="T76" fmla="*/ 579 w 812"/>
                <a:gd name="T77" fmla="*/ 190 h 438"/>
                <a:gd name="T78" fmla="*/ 606 w 812"/>
                <a:gd name="T79" fmla="*/ 198 h 438"/>
                <a:gd name="T80" fmla="*/ 606 w 812"/>
                <a:gd name="T81" fmla="*/ 214 h 438"/>
                <a:gd name="T82" fmla="*/ 617 w 812"/>
                <a:gd name="T83" fmla="*/ 225 h 438"/>
                <a:gd name="T84" fmla="*/ 602 w 812"/>
                <a:gd name="T85" fmla="*/ 241 h 438"/>
                <a:gd name="T86" fmla="*/ 573 w 812"/>
                <a:gd name="T87" fmla="*/ 247 h 438"/>
                <a:gd name="T88" fmla="*/ 545 w 812"/>
                <a:gd name="T89" fmla="*/ 255 h 438"/>
                <a:gd name="T90" fmla="*/ 549 w 812"/>
                <a:gd name="T91" fmla="*/ 267 h 438"/>
                <a:gd name="T92" fmla="*/ 531 w 812"/>
                <a:gd name="T93" fmla="*/ 269 h 438"/>
                <a:gd name="T94" fmla="*/ 536 w 812"/>
                <a:gd name="T95" fmla="*/ 295 h 438"/>
                <a:gd name="T96" fmla="*/ 569 w 812"/>
                <a:gd name="T97" fmla="*/ 320 h 438"/>
                <a:gd name="T98" fmla="*/ 591 w 812"/>
                <a:gd name="T99" fmla="*/ 328 h 438"/>
                <a:gd name="T100" fmla="*/ 591 w 812"/>
                <a:gd name="T101" fmla="*/ 344 h 438"/>
                <a:gd name="T102" fmla="*/ 604 w 812"/>
                <a:gd name="T103" fmla="*/ 358 h 438"/>
                <a:gd name="T104" fmla="*/ 610 w 812"/>
                <a:gd name="T105" fmla="*/ 370 h 438"/>
                <a:gd name="T106" fmla="*/ 643 w 812"/>
                <a:gd name="T107" fmla="*/ 364 h 438"/>
                <a:gd name="T108" fmla="*/ 643 w 812"/>
                <a:gd name="T109" fmla="*/ 382 h 438"/>
                <a:gd name="T110" fmla="*/ 658 w 812"/>
                <a:gd name="T111" fmla="*/ 384 h 438"/>
                <a:gd name="T112" fmla="*/ 669 w 812"/>
                <a:gd name="T113" fmla="*/ 405 h 438"/>
                <a:gd name="T114" fmla="*/ 684 w 812"/>
                <a:gd name="T115" fmla="*/ 427 h 438"/>
                <a:gd name="T116" fmla="*/ 704 w 812"/>
                <a:gd name="T117" fmla="*/ 433 h 438"/>
                <a:gd name="T118" fmla="*/ 730 w 812"/>
                <a:gd name="T119" fmla="*/ 411 h 438"/>
                <a:gd name="T120" fmla="*/ 748 w 812"/>
                <a:gd name="T121" fmla="*/ 415 h 43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812" h="438">
                  <a:moveTo>
                    <a:pt x="0" y="284"/>
                  </a:moveTo>
                  <a:lnTo>
                    <a:pt x="16" y="296"/>
                  </a:lnTo>
                  <a:lnTo>
                    <a:pt x="34" y="286"/>
                  </a:lnTo>
                  <a:lnTo>
                    <a:pt x="48" y="302"/>
                  </a:lnTo>
                  <a:lnTo>
                    <a:pt x="62" y="290"/>
                  </a:lnTo>
                  <a:lnTo>
                    <a:pt x="82" y="306"/>
                  </a:lnTo>
                  <a:lnTo>
                    <a:pt x="94" y="310"/>
                  </a:lnTo>
                  <a:lnTo>
                    <a:pt x="120" y="286"/>
                  </a:lnTo>
                  <a:lnTo>
                    <a:pt x="134" y="288"/>
                  </a:lnTo>
                  <a:lnTo>
                    <a:pt x="142" y="278"/>
                  </a:lnTo>
                  <a:lnTo>
                    <a:pt x="162" y="294"/>
                  </a:lnTo>
                  <a:lnTo>
                    <a:pt x="190" y="290"/>
                  </a:lnTo>
                  <a:lnTo>
                    <a:pt x="216" y="276"/>
                  </a:lnTo>
                  <a:lnTo>
                    <a:pt x="226" y="244"/>
                  </a:lnTo>
                  <a:lnTo>
                    <a:pt x="246" y="240"/>
                  </a:lnTo>
                  <a:lnTo>
                    <a:pt x="256" y="214"/>
                  </a:lnTo>
                  <a:lnTo>
                    <a:pt x="270" y="194"/>
                  </a:lnTo>
                  <a:lnTo>
                    <a:pt x="288" y="196"/>
                  </a:lnTo>
                  <a:lnTo>
                    <a:pt x="302" y="202"/>
                  </a:lnTo>
                  <a:lnTo>
                    <a:pt x="318" y="186"/>
                  </a:lnTo>
                  <a:lnTo>
                    <a:pt x="322" y="160"/>
                  </a:lnTo>
                  <a:lnTo>
                    <a:pt x="344" y="146"/>
                  </a:lnTo>
                  <a:lnTo>
                    <a:pt x="386" y="124"/>
                  </a:lnTo>
                  <a:lnTo>
                    <a:pt x="414" y="86"/>
                  </a:lnTo>
                  <a:lnTo>
                    <a:pt x="436" y="78"/>
                  </a:lnTo>
                  <a:lnTo>
                    <a:pt x="476" y="52"/>
                  </a:lnTo>
                  <a:lnTo>
                    <a:pt x="504" y="36"/>
                  </a:lnTo>
                  <a:lnTo>
                    <a:pt x="518" y="20"/>
                  </a:lnTo>
                  <a:lnTo>
                    <a:pt x="542" y="14"/>
                  </a:lnTo>
                  <a:lnTo>
                    <a:pt x="564" y="0"/>
                  </a:lnTo>
                  <a:lnTo>
                    <a:pt x="602" y="44"/>
                  </a:lnTo>
                  <a:lnTo>
                    <a:pt x="618" y="74"/>
                  </a:lnTo>
                  <a:lnTo>
                    <a:pt x="666" y="106"/>
                  </a:lnTo>
                  <a:lnTo>
                    <a:pt x="634" y="130"/>
                  </a:lnTo>
                  <a:lnTo>
                    <a:pt x="622" y="130"/>
                  </a:lnTo>
                  <a:lnTo>
                    <a:pt x="606" y="146"/>
                  </a:lnTo>
                  <a:lnTo>
                    <a:pt x="604" y="162"/>
                  </a:lnTo>
                  <a:lnTo>
                    <a:pt x="620" y="182"/>
                  </a:lnTo>
                  <a:lnTo>
                    <a:pt x="628" y="192"/>
                  </a:lnTo>
                  <a:lnTo>
                    <a:pt x="658" y="200"/>
                  </a:lnTo>
                  <a:lnTo>
                    <a:pt x="658" y="216"/>
                  </a:lnTo>
                  <a:lnTo>
                    <a:pt x="670" y="228"/>
                  </a:lnTo>
                  <a:lnTo>
                    <a:pt x="654" y="244"/>
                  </a:lnTo>
                  <a:lnTo>
                    <a:pt x="622" y="250"/>
                  </a:lnTo>
                  <a:lnTo>
                    <a:pt x="592" y="258"/>
                  </a:lnTo>
                  <a:lnTo>
                    <a:pt x="596" y="270"/>
                  </a:lnTo>
                  <a:lnTo>
                    <a:pt x="576" y="272"/>
                  </a:lnTo>
                  <a:lnTo>
                    <a:pt x="582" y="298"/>
                  </a:lnTo>
                  <a:lnTo>
                    <a:pt x="618" y="324"/>
                  </a:lnTo>
                  <a:lnTo>
                    <a:pt x="642" y="332"/>
                  </a:lnTo>
                  <a:lnTo>
                    <a:pt x="642" y="348"/>
                  </a:lnTo>
                  <a:lnTo>
                    <a:pt x="656" y="362"/>
                  </a:lnTo>
                  <a:lnTo>
                    <a:pt x="662" y="374"/>
                  </a:lnTo>
                  <a:lnTo>
                    <a:pt x="698" y="368"/>
                  </a:lnTo>
                  <a:lnTo>
                    <a:pt x="698" y="386"/>
                  </a:lnTo>
                  <a:lnTo>
                    <a:pt x="714" y="388"/>
                  </a:lnTo>
                  <a:lnTo>
                    <a:pt x="726" y="410"/>
                  </a:lnTo>
                  <a:lnTo>
                    <a:pt x="742" y="432"/>
                  </a:lnTo>
                  <a:lnTo>
                    <a:pt x="764" y="438"/>
                  </a:lnTo>
                  <a:lnTo>
                    <a:pt x="792" y="416"/>
                  </a:lnTo>
                  <a:lnTo>
                    <a:pt x="812" y="420"/>
                  </a:lnTo>
                </a:path>
              </a:pathLst>
            </a:custGeom>
            <a:noFill/>
            <a:ln w="6350" cap="flat" cmpd="sng">
              <a:solidFill>
                <a:schemeClr val="tx1"/>
              </a:solidFill>
              <a:prstDash val="dash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Freeform 17"/>
            <p:cNvSpPr>
              <a:spLocks/>
            </p:cNvSpPr>
            <p:nvPr/>
          </p:nvSpPr>
          <p:spPr bwMode="auto">
            <a:xfrm>
              <a:off x="2630" y="3383"/>
              <a:ext cx="245" cy="527"/>
            </a:xfrm>
            <a:custGeom>
              <a:avLst/>
              <a:gdLst>
                <a:gd name="T0" fmla="*/ 13 w 268"/>
                <a:gd name="T1" fmla="*/ 0 h 532"/>
                <a:gd name="T2" fmla="*/ 5 w 268"/>
                <a:gd name="T3" fmla="*/ 12 h 532"/>
                <a:gd name="T4" fmla="*/ 0 w 268"/>
                <a:gd name="T5" fmla="*/ 32 h 532"/>
                <a:gd name="T6" fmla="*/ 20 w 268"/>
                <a:gd name="T7" fmla="*/ 44 h 532"/>
                <a:gd name="T8" fmla="*/ 48 w 268"/>
                <a:gd name="T9" fmla="*/ 36 h 532"/>
                <a:gd name="T10" fmla="*/ 42 w 268"/>
                <a:gd name="T11" fmla="*/ 55 h 532"/>
                <a:gd name="T12" fmla="*/ 51 w 268"/>
                <a:gd name="T13" fmla="*/ 63 h 532"/>
                <a:gd name="T14" fmla="*/ 79 w 268"/>
                <a:gd name="T15" fmla="*/ 73 h 532"/>
                <a:gd name="T16" fmla="*/ 97 w 268"/>
                <a:gd name="T17" fmla="*/ 89 h 532"/>
                <a:gd name="T18" fmla="*/ 84 w 268"/>
                <a:gd name="T19" fmla="*/ 115 h 532"/>
                <a:gd name="T20" fmla="*/ 99 w 268"/>
                <a:gd name="T21" fmla="*/ 129 h 532"/>
                <a:gd name="T22" fmla="*/ 90 w 268"/>
                <a:gd name="T23" fmla="*/ 166 h 532"/>
                <a:gd name="T24" fmla="*/ 93 w 268"/>
                <a:gd name="T25" fmla="*/ 194 h 532"/>
                <a:gd name="T26" fmla="*/ 115 w 268"/>
                <a:gd name="T27" fmla="*/ 204 h 532"/>
                <a:gd name="T28" fmla="*/ 133 w 268"/>
                <a:gd name="T29" fmla="*/ 226 h 532"/>
                <a:gd name="T30" fmla="*/ 143 w 268"/>
                <a:gd name="T31" fmla="*/ 242 h 532"/>
                <a:gd name="T32" fmla="*/ 132 w 268"/>
                <a:gd name="T33" fmla="*/ 258 h 532"/>
                <a:gd name="T34" fmla="*/ 135 w 268"/>
                <a:gd name="T35" fmla="*/ 283 h 532"/>
                <a:gd name="T36" fmla="*/ 141 w 268"/>
                <a:gd name="T37" fmla="*/ 313 h 532"/>
                <a:gd name="T38" fmla="*/ 176 w 268"/>
                <a:gd name="T39" fmla="*/ 321 h 532"/>
                <a:gd name="T40" fmla="*/ 163 w 268"/>
                <a:gd name="T41" fmla="*/ 341 h 532"/>
                <a:gd name="T42" fmla="*/ 168 w 268"/>
                <a:gd name="T43" fmla="*/ 365 h 532"/>
                <a:gd name="T44" fmla="*/ 146 w 268"/>
                <a:gd name="T45" fmla="*/ 384 h 532"/>
                <a:gd name="T46" fmla="*/ 166 w 268"/>
                <a:gd name="T47" fmla="*/ 408 h 532"/>
                <a:gd name="T48" fmla="*/ 179 w 268"/>
                <a:gd name="T49" fmla="*/ 410 h 532"/>
                <a:gd name="T50" fmla="*/ 203 w 268"/>
                <a:gd name="T51" fmla="*/ 432 h 532"/>
                <a:gd name="T52" fmla="*/ 203 w 268"/>
                <a:gd name="T53" fmla="*/ 454 h 532"/>
                <a:gd name="T54" fmla="*/ 196 w 268"/>
                <a:gd name="T55" fmla="*/ 470 h 532"/>
                <a:gd name="T56" fmla="*/ 183 w 268"/>
                <a:gd name="T57" fmla="*/ 485 h 532"/>
                <a:gd name="T58" fmla="*/ 205 w 268"/>
                <a:gd name="T59" fmla="*/ 497 h 532"/>
                <a:gd name="T60" fmla="*/ 205 w 268"/>
                <a:gd name="T61" fmla="*/ 519 h 532"/>
                <a:gd name="T62" fmla="*/ 225 w 268"/>
                <a:gd name="T63" fmla="*/ 527 h 532"/>
                <a:gd name="T64" fmla="*/ 245 w 268"/>
                <a:gd name="T65" fmla="*/ 523 h 53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68" h="532">
                  <a:moveTo>
                    <a:pt x="14" y="0"/>
                  </a:moveTo>
                  <a:lnTo>
                    <a:pt x="6" y="12"/>
                  </a:lnTo>
                  <a:lnTo>
                    <a:pt x="0" y="32"/>
                  </a:lnTo>
                  <a:lnTo>
                    <a:pt x="22" y="44"/>
                  </a:lnTo>
                  <a:lnTo>
                    <a:pt x="52" y="36"/>
                  </a:lnTo>
                  <a:lnTo>
                    <a:pt x="46" y="56"/>
                  </a:lnTo>
                  <a:lnTo>
                    <a:pt x="56" y="64"/>
                  </a:lnTo>
                  <a:lnTo>
                    <a:pt x="86" y="74"/>
                  </a:lnTo>
                  <a:lnTo>
                    <a:pt x="106" y="90"/>
                  </a:lnTo>
                  <a:lnTo>
                    <a:pt x="92" y="116"/>
                  </a:lnTo>
                  <a:lnTo>
                    <a:pt x="108" y="130"/>
                  </a:lnTo>
                  <a:lnTo>
                    <a:pt x="98" y="168"/>
                  </a:lnTo>
                  <a:lnTo>
                    <a:pt x="102" y="196"/>
                  </a:lnTo>
                  <a:lnTo>
                    <a:pt x="126" y="206"/>
                  </a:lnTo>
                  <a:lnTo>
                    <a:pt x="146" y="228"/>
                  </a:lnTo>
                  <a:lnTo>
                    <a:pt x="156" y="244"/>
                  </a:lnTo>
                  <a:lnTo>
                    <a:pt x="144" y="260"/>
                  </a:lnTo>
                  <a:lnTo>
                    <a:pt x="148" y="286"/>
                  </a:lnTo>
                  <a:lnTo>
                    <a:pt x="154" y="316"/>
                  </a:lnTo>
                  <a:lnTo>
                    <a:pt x="192" y="324"/>
                  </a:lnTo>
                  <a:lnTo>
                    <a:pt x="178" y="344"/>
                  </a:lnTo>
                  <a:lnTo>
                    <a:pt x="184" y="368"/>
                  </a:lnTo>
                  <a:lnTo>
                    <a:pt x="160" y="388"/>
                  </a:lnTo>
                  <a:lnTo>
                    <a:pt x="182" y="412"/>
                  </a:lnTo>
                  <a:lnTo>
                    <a:pt x="196" y="414"/>
                  </a:lnTo>
                  <a:lnTo>
                    <a:pt x="222" y="436"/>
                  </a:lnTo>
                  <a:lnTo>
                    <a:pt x="222" y="458"/>
                  </a:lnTo>
                  <a:lnTo>
                    <a:pt x="214" y="474"/>
                  </a:lnTo>
                  <a:lnTo>
                    <a:pt x="200" y="490"/>
                  </a:lnTo>
                  <a:lnTo>
                    <a:pt x="224" y="502"/>
                  </a:lnTo>
                  <a:lnTo>
                    <a:pt x="224" y="524"/>
                  </a:lnTo>
                  <a:lnTo>
                    <a:pt x="246" y="532"/>
                  </a:lnTo>
                  <a:lnTo>
                    <a:pt x="268" y="528"/>
                  </a:lnTo>
                </a:path>
              </a:pathLst>
            </a:custGeom>
            <a:noFill/>
            <a:ln w="6350" cap="flat" cmpd="sng">
              <a:solidFill>
                <a:schemeClr val="tx1"/>
              </a:solidFill>
              <a:prstDash val="dash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Freeform 18"/>
            <p:cNvSpPr>
              <a:spLocks/>
            </p:cNvSpPr>
            <p:nvPr/>
          </p:nvSpPr>
          <p:spPr bwMode="auto">
            <a:xfrm>
              <a:off x="1884" y="3580"/>
              <a:ext cx="879" cy="328"/>
            </a:xfrm>
            <a:custGeom>
              <a:avLst/>
              <a:gdLst>
                <a:gd name="T0" fmla="*/ 879 w 956"/>
                <a:gd name="T1" fmla="*/ 78 h 330"/>
                <a:gd name="T2" fmla="*/ 846 w 956"/>
                <a:gd name="T3" fmla="*/ 68 h 330"/>
                <a:gd name="T4" fmla="*/ 824 w 956"/>
                <a:gd name="T5" fmla="*/ 83 h 330"/>
                <a:gd name="T6" fmla="*/ 805 w 956"/>
                <a:gd name="T7" fmla="*/ 109 h 330"/>
                <a:gd name="T8" fmla="*/ 769 w 956"/>
                <a:gd name="T9" fmla="*/ 113 h 330"/>
                <a:gd name="T10" fmla="*/ 782 w 956"/>
                <a:gd name="T11" fmla="*/ 123 h 330"/>
                <a:gd name="T12" fmla="*/ 765 w 956"/>
                <a:gd name="T13" fmla="*/ 141 h 330"/>
                <a:gd name="T14" fmla="*/ 752 w 956"/>
                <a:gd name="T15" fmla="*/ 139 h 330"/>
                <a:gd name="T16" fmla="*/ 743 w 956"/>
                <a:gd name="T17" fmla="*/ 117 h 330"/>
                <a:gd name="T18" fmla="*/ 734 w 956"/>
                <a:gd name="T19" fmla="*/ 89 h 330"/>
                <a:gd name="T20" fmla="*/ 754 w 956"/>
                <a:gd name="T21" fmla="*/ 68 h 330"/>
                <a:gd name="T22" fmla="*/ 747 w 956"/>
                <a:gd name="T23" fmla="*/ 46 h 330"/>
                <a:gd name="T24" fmla="*/ 725 w 956"/>
                <a:gd name="T25" fmla="*/ 30 h 330"/>
                <a:gd name="T26" fmla="*/ 684 w 956"/>
                <a:gd name="T27" fmla="*/ 24 h 330"/>
                <a:gd name="T28" fmla="*/ 669 w 956"/>
                <a:gd name="T29" fmla="*/ 60 h 330"/>
                <a:gd name="T30" fmla="*/ 631 w 956"/>
                <a:gd name="T31" fmla="*/ 54 h 330"/>
                <a:gd name="T32" fmla="*/ 607 w 956"/>
                <a:gd name="T33" fmla="*/ 54 h 330"/>
                <a:gd name="T34" fmla="*/ 596 w 956"/>
                <a:gd name="T35" fmla="*/ 60 h 330"/>
                <a:gd name="T36" fmla="*/ 583 w 956"/>
                <a:gd name="T37" fmla="*/ 44 h 330"/>
                <a:gd name="T38" fmla="*/ 557 w 956"/>
                <a:gd name="T39" fmla="*/ 48 h 330"/>
                <a:gd name="T40" fmla="*/ 535 w 956"/>
                <a:gd name="T41" fmla="*/ 24 h 330"/>
                <a:gd name="T42" fmla="*/ 511 w 956"/>
                <a:gd name="T43" fmla="*/ 26 h 330"/>
                <a:gd name="T44" fmla="*/ 497 w 956"/>
                <a:gd name="T45" fmla="*/ 12 h 330"/>
                <a:gd name="T46" fmla="*/ 469 w 956"/>
                <a:gd name="T47" fmla="*/ 2 h 330"/>
                <a:gd name="T48" fmla="*/ 451 w 956"/>
                <a:gd name="T49" fmla="*/ 10 h 330"/>
                <a:gd name="T50" fmla="*/ 428 w 956"/>
                <a:gd name="T51" fmla="*/ 24 h 330"/>
                <a:gd name="T52" fmla="*/ 390 w 956"/>
                <a:gd name="T53" fmla="*/ 0 h 330"/>
                <a:gd name="T54" fmla="*/ 370 w 956"/>
                <a:gd name="T55" fmla="*/ 6 h 330"/>
                <a:gd name="T56" fmla="*/ 373 w 956"/>
                <a:gd name="T57" fmla="*/ 18 h 330"/>
                <a:gd name="T58" fmla="*/ 353 w 956"/>
                <a:gd name="T59" fmla="*/ 24 h 330"/>
                <a:gd name="T60" fmla="*/ 342 w 956"/>
                <a:gd name="T61" fmla="*/ 56 h 330"/>
                <a:gd name="T62" fmla="*/ 342 w 956"/>
                <a:gd name="T63" fmla="*/ 72 h 330"/>
                <a:gd name="T64" fmla="*/ 292 w 956"/>
                <a:gd name="T65" fmla="*/ 83 h 330"/>
                <a:gd name="T66" fmla="*/ 274 w 956"/>
                <a:gd name="T67" fmla="*/ 89 h 330"/>
                <a:gd name="T68" fmla="*/ 283 w 956"/>
                <a:gd name="T69" fmla="*/ 103 h 330"/>
                <a:gd name="T70" fmla="*/ 219 w 956"/>
                <a:gd name="T71" fmla="*/ 161 h 330"/>
                <a:gd name="T72" fmla="*/ 178 w 956"/>
                <a:gd name="T73" fmla="*/ 217 h 330"/>
                <a:gd name="T74" fmla="*/ 127 w 956"/>
                <a:gd name="T75" fmla="*/ 260 h 330"/>
                <a:gd name="T76" fmla="*/ 26 w 956"/>
                <a:gd name="T77" fmla="*/ 280 h 330"/>
                <a:gd name="T78" fmla="*/ 0 w 956"/>
                <a:gd name="T79" fmla="*/ 328 h 33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956" h="330">
                  <a:moveTo>
                    <a:pt x="956" y="78"/>
                  </a:moveTo>
                  <a:lnTo>
                    <a:pt x="920" y="68"/>
                  </a:lnTo>
                  <a:lnTo>
                    <a:pt x="896" y="84"/>
                  </a:lnTo>
                  <a:lnTo>
                    <a:pt x="876" y="110"/>
                  </a:lnTo>
                  <a:lnTo>
                    <a:pt x="836" y="114"/>
                  </a:lnTo>
                  <a:lnTo>
                    <a:pt x="850" y="124"/>
                  </a:lnTo>
                  <a:lnTo>
                    <a:pt x="832" y="142"/>
                  </a:lnTo>
                  <a:lnTo>
                    <a:pt x="818" y="140"/>
                  </a:lnTo>
                  <a:lnTo>
                    <a:pt x="808" y="118"/>
                  </a:lnTo>
                  <a:lnTo>
                    <a:pt x="798" y="90"/>
                  </a:lnTo>
                  <a:lnTo>
                    <a:pt x="820" y="68"/>
                  </a:lnTo>
                  <a:lnTo>
                    <a:pt x="812" y="46"/>
                  </a:lnTo>
                  <a:lnTo>
                    <a:pt x="788" y="30"/>
                  </a:lnTo>
                  <a:lnTo>
                    <a:pt x="744" y="24"/>
                  </a:lnTo>
                  <a:lnTo>
                    <a:pt x="728" y="60"/>
                  </a:lnTo>
                  <a:lnTo>
                    <a:pt x="686" y="54"/>
                  </a:lnTo>
                  <a:lnTo>
                    <a:pt x="660" y="54"/>
                  </a:lnTo>
                  <a:lnTo>
                    <a:pt x="648" y="60"/>
                  </a:lnTo>
                  <a:lnTo>
                    <a:pt x="634" y="44"/>
                  </a:lnTo>
                  <a:lnTo>
                    <a:pt x="606" y="48"/>
                  </a:lnTo>
                  <a:lnTo>
                    <a:pt x="582" y="24"/>
                  </a:lnTo>
                  <a:lnTo>
                    <a:pt x="556" y="26"/>
                  </a:lnTo>
                  <a:lnTo>
                    <a:pt x="540" y="12"/>
                  </a:lnTo>
                  <a:lnTo>
                    <a:pt x="510" y="2"/>
                  </a:lnTo>
                  <a:lnTo>
                    <a:pt x="490" y="10"/>
                  </a:lnTo>
                  <a:lnTo>
                    <a:pt x="466" y="24"/>
                  </a:lnTo>
                  <a:lnTo>
                    <a:pt x="424" y="0"/>
                  </a:lnTo>
                  <a:lnTo>
                    <a:pt x="402" y="6"/>
                  </a:lnTo>
                  <a:lnTo>
                    <a:pt x="406" y="18"/>
                  </a:lnTo>
                  <a:lnTo>
                    <a:pt x="384" y="24"/>
                  </a:lnTo>
                  <a:lnTo>
                    <a:pt x="372" y="56"/>
                  </a:lnTo>
                  <a:lnTo>
                    <a:pt x="372" y="72"/>
                  </a:lnTo>
                  <a:lnTo>
                    <a:pt x="318" y="84"/>
                  </a:lnTo>
                  <a:lnTo>
                    <a:pt x="298" y="90"/>
                  </a:lnTo>
                  <a:lnTo>
                    <a:pt x="308" y="104"/>
                  </a:lnTo>
                  <a:lnTo>
                    <a:pt x="238" y="162"/>
                  </a:lnTo>
                  <a:lnTo>
                    <a:pt x="194" y="218"/>
                  </a:lnTo>
                  <a:lnTo>
                    <a:pt x="138" y="262"/>
                  </a:lnTo>
                  <a:lnTo>
                    <a:pt x="28" y="282"/>
                  </a:lnTo>
                  <a:lnTo>
                    <a:pt x="0" y="330"/>
                  </a:lnTo>
                </a:path>
              </a:pathLst>
            </a:custGeom>
            <a:noFill/>
            <a:ln w="6350" cap="flat" cmpd="sng">
              <a:solidFill>
                <a:schemeClr val="tx1"/>
              </a:solidFill>
              <a:prstDash val="dash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Freeform 19"/>
            <p:cNvSpPr>
              <a:spLocks/>
            </p:cNvSpPr>
            <p:nvPr/>
          </p:nvSpPr>
          <p:spPr bwMode="auto">
            <a:xfrm>
              <a:off x="813" y="3593"/>
              <a:ext cx="1347" cy="186"/>
            </a:xfrm>
            <a:custGeom>
              <a:avLst/>
              <a:gdLst>
                <a:gd name="T0" fmla="*/ 1347 w 1464"/>
                <a:gd name="T1" fmla="*/ 75 h 188"/>
                <a:gd name="T2" fmla="*/ 1341 w 1464"/>
                <a:gd name="T3" fmla="*/ 53 h 188"/>
                <a:gd name="T4" fmla="*/ 1341 w 1464"/>
                <a:gd name="T5" fmla="*/ 30 h 188"/>
                <a:gd name="T6" fmla="*/ 1314 w 1464"/>
                <a:gd name="T7" fmla="*/ 14 h 188"/>
                <a:gd name="T8" fmla="*/ 1319 w 1464"/>
                <a:gd name="T9" fmla="*/ 2 h 188"/>
                <a:gd name="T10" fmla="*/ 1308 w 1464"/>
                <a:gd name="T11" fmla="*/ 0 h 188"/>
                <a:gd name="T12" fmla="*/ 1297 w 1464"/>
                <a:gd name="T13" fmla="*/ 22 h 188"/>
                <a:gd name="T14" fmla="*/ 1273 w 1464"/>
                <a:gd name="T15" fmla="*/ 47 h 188"/>
                <a:gd name="T16" fmla="*/ 1185 w 1464"/>
                <a:gd name="T17" fmla="*/ 69 h 188"/>
                <a:gd name="T18" fmla="*/ 1084 w 1464"/>
                <a:gd name="T19" fmla="*/ 81 h 188"/>
                <a:gd name="T20" fmla="*/ 1058 w 1464"/>
                <a:gd name="T21" fmla="*/ 79 h 188"/>
                <a:gd name="T22" fmla="*/ 1038 w 1464"/>
                <a:gd name="T23" fmla="*/ 65 h 188"/>
                <a:gd name="T24" fmla="*/ 994 w 1464"/>
                <a:gd name="T25" fmla="*/ 59 h 188"/>
                <a:gd name="T26" fmla="*/ 959 w 1464"/>
                <a:gd name="T27" fmla="*/ 61 h 188"/>
                <a:gd name="T28" fmla="*/ 924 w 1464"/>
                <a:gd name="T29" fmla="*/ 67 h 188"/>
                <a:gd name="T30" fmla="*/ 870 w 1464"/>
                <a:gd name="T31" fmla="*/ 89 h 188"/>
                <a:gd name="T32" fmla="*/ 815 w 1464"/>
                <a:gd name="T33" fmla="*/ 119 h 188"/>
                <a:gd name="T34" fmla="*/ 769 w 1464"/>
                <a:gd name="T35" fmla="*/ 137 h 188"/>
                <a:gd name="T36" fmla="*/ 720 w 1464"/>
                <a:gd name="T37" fmla="*/ 160 h 188"/>
                <a:gd name="T38" fmla="*/ 620 w 1464"/>
                <a:gd name="T39" fmla="*/ 178 h 188"/>
                <a:gd name="T40" fmla="*/ 550 w 1464"/>
                <a:gd name="T41" fmla="*/ 186 h 188"/>
                <a:gd name="T42" fmla="*/ 508 w 1464"/>
                <a:gd name="T43" fmla="*/ 174 h 188"/>
                <a:gd name="T44" fmla="*/ 451 w 1464"/>
                <a:gd name="T45" fmla="*/ 170 h 188"/>
                <a:gd name="T46" fmla="*/ 414 w 1464"/>
                <a:gd name="T47" fmla="*/ 148 h 188"/>
                <a:gd name="T48" fmla="*/ 370 w 1464"/>
                <a:gd name="T49" fmla="*/ 101 h 188"/>
                <a:gd name="T50" fmla="*/ 315 w 1464"/>
                <a:gd name="T51" fmla="*/ 85 h 188"/>
                <a:gd name="T52" fmla="*/ 217 w 1464"/>
                <a:gd name="T53" fmla="*/ 127 h 188"/>
                <a:gd name="T54" fmla="*/ 186 w 1464"/>
                <a:gd name="T55" fmla="*/ 133 h 188"/>
                <a:gd name="T56" fmla="*/ 134 w 1464"/>
                <a:gd name="T57" fmla="*/ 150 h 188"/>
                <a:gd name="T58" fmla="*/ 114 w 1464"/>
                <a:gd name="T59" fmla="*/ 162 h 188"/>
                <a:gd name="T60" fmla="*/ 86 w 1464"/>
                <a:gd name="T61" fmla="*/ 156 h 188"/>
                <a:gd name="T62" fmla="*/ 44 w 1464"/>
                <a:gd name="T63" fmla="*/ 148 h 188"/>
                <a:gd name="T64" fmla="*/ 28 w 1464"/>
                <a:gd name="T65" fmla="*/ 148 h 188"/>
                <a:gd name="T66" fmla="*/ 28 w 1464"/>
                <a:gd name="T67" fmla="*/ 160 h 188"/>
                <a:gd name="T68" fmla="*/ 6 w 1464"/>
                <a:gd name="T69" fmla="*/ 137 h 188"/>
                <a:gd name="T70" fmla="*/ 18 w 1464"/>
                <a:gd name="T71" fmla="*/ 117 h 188"/>
                <a:gd name="T72" fmla="*/ 0 w 1464"/>
                <a:gd name="T73" fmla="*/ 107 h 18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464" h="188">
                  <a:moveTo>
                    <a:pt x="1464" y="76"/>
                  </a:moveTo>
                  <a:lnTo>
                    <a:pt x="1458" y="54"/>
                  </a:lnTo>
                  <a:lnTo>
                    <a:pt x="1458" y="30"/>
                  </a:lnTo>
                  <a:lnTo>
                    <a:pt x="1428" y="14"/>
                  </a:lnTo>
                  <a:lnTo>
                    <a:pt x="1434" y="2"/>
                  </a:lnTo>
                  <a:lnTo>
                    <a:pt x="1422" y="0"/>
                  </a:lnTo>
                  <a:lnTo>
                    <a:pt x="1410" y="22"/>
                  </a:lnTo>
                  <a:lnTo>
                    <a:pt x="1384" y="48"/>
                  </a:lnTo>
                  <a:lnTo>
                    <a:pt x="1288" y="70"/>
                  </a:lnTo>
                  <a:lnTo>
                    <a:pt x="1178" y="82"/>
                  </a:lnTo>
                  <a:lnTo>
                    <a:pt x="1150" y="80"/>
                  </a:lnTo>
                  <a:lnTo>
                    <a:pt x="1128" y="66"/>
                  </a:lnTo>
                  <a:lnTo>
                    <a:pt x="1080" y="60"/>
                  </a:lnTo>
                  <a:lnTo>
                    <a:pt x="1042" y="62"/>
                  </a:lnTo>
                  <a:lnTo>
                    <a:pt x="1004" y="68"/>
                  </a:lnTo>
                  <a:lnTo>
                    <a:pt x="946" y="90"/>
                  </a:lnTo>
                  <a:lnTo>
                    <a:pt x="886" y="120"/>
                  </a:lnTo>
                  <a:lnTo>
                    <a:pt x="836" y="138"/>
                  </a:lnTo>
                  <a:lnTo>
                    <a:pt x="782" y="162"/>
                  </a:lnTo>
                  <a:lnTo>
                    <a:pt x="674" y="180"/>
                  </a:lnTo>
                  <a:lnTo>
                    <a:pt x="598" y="188"/>
                  </a:lnTo>
                  <a:lnTo>
                    <a:pt x="552" y="176"/>
                  </a:lnTo>
                  <a:lnTo>
                    <a:pt x="490" y="172"/>
                  </a:lnTo>
                  <a:lnTo>
                    <a:pt x="450" y="150"/>
                  </a:lnTo>
                  <a:lnTo>
                    <a:pt x="402" y="102"/>
                  </a:lnTo>
                  <a:lnTo>
                    <a:pt x="342" y="86"/>
                  </a:lnTo>
                  <a:lnTo>
                    <a:pt x="236" y="128"/>
                  </a:lnTo>
                  <a:lnTo>
                    <a:pt x="202" y="134"/>
                  </a:lnTo>
                  <a:lnTo>
                    <a:pt x="146" y="152"/>
                  </a:lnTo>
                  <a:lnTo>
                    <a:pt x="124" y="164"/>
                  </a:lnTo>
                  <a:lnTo>
                    <a:pt x="94" y="158"/>
                  </a:lnTo>
                  <a:lnTo>
                    <a:pt x="48" y="150"/>
                  </a:lnTo>
                  <a:lnTo>
                    <a:pt x="30" y="150"/>
                  </a:lnTo>
                  <a:lnTo>
                    <a:pt x="30" y="162"/>
                  </a:lnTo>
                  <a:lnTo>
                    <a:pt x="6" y="138"/>
                  </a:lnTo>
                  <a:lnTo>
                    <a:pt x="20" y="118"/>
                  </a:lnTo>
                  <a:lnTo>
                    <a:pt x="0" y="108"/>
                  </a:lnTo>
                </a:path>
              </a:pathLst>
            </a:custGeom>
            <a:noFill/>
            <a:ln w="6350" cap="flat" cmpd="sng">
              <a:solidFill>
                <a:schemeClr val="tx1"/>
              </a:solidFill>
              <a:prstDash val="dash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Freeform 20"/>
            <p:cNvSpPr>
              <a:spLocks/>
            </p:cNvSpPr>
            <p:nvPr/>
          </p:nvSpPr>
          <p:spPr bwMode="auto">
            <a:xfrm>
              <a:off x="525" y="3664"/>
              <a:ext cx="289" cy="345"/>
            </a:xfrm>
            <a:custGeom>
              <a:avLst/>
              <a:gdLst>
                <a:gd name="T0" fmla="*/ 289 w 316"/>
                <a:gd name="T1" fmla="*/ 34 h 348"/>
                <a:gd name="T2" fmla="*/ 247 w 316"/>
                <a:gd name="T3" fmla="*/ 22 h 348"/>
                <a:gd name="T4" fmla="*/ 205 w 316"/>
                <a:gd name="T5" fmla="*/ 0 h 348"/>
                <a:gd name="T6" fmla="*/ 207 w 316"/>
                <a:gd name="T7" fmla="*/ 20 h 348"/>
                <a:gd name="T8" fmla="*/ 194 w 316"/>
                <a:gd name="T9" fmla="*/ 36 h 348"/>
                <a:gd name="T10" fmla="*/ 194 w 316"/>
                <a:gd name="T11" fmla="*/ 63 h 348"/>
                <a:gd name="T12" fmla="*/ 183 w 316"/>
                <a:gd name="T13" fmla="*/ 73 h 348"/>
                <a:gd name="T14" fmla="*/ 183 w 316"/>
                <a:gd name="T15" fmla="*/ 101 h 348"/>
                <a:gd name="T16" fmla="*/ 170 w 316"/>
                <a:gd name="T17" fmla="*/ 117 h 348"/>
                <a:gd name="T18" fmla="*/ 181 w 316"/>
                <a:gd name="T19" fmla="*/ 153 h 348"/>
                <a:gd name="T20" fmla="*/ 185 w 316"/>
                <a:gd name="T21" fmla="*/ 169 h 348"/>
                <a:gd name="T22" fmla="*/ 199 w 316"/>
                <a:gd name="T23" fmla="*/ 176 h 348"/>
                <a:gd name="T24" fmla="*/ 207 w 316"/>
                <a:gd name="T25" fmla="*/ 196 h 348"/>
                <a:gd name="T26" fmla="*/ 192 w 316"/>
                <a:gd name="T27" fmla="*/ 212 h 348"/>
                <a:gd name="T28" fmla="*/ 154 w 316"/>
                <a:gd name="T29" fmla="*/ 200 h 348"/>
                <a:gd name="T30" fmla="*/ 143 w 316"/>
                <a:gd name="T31" fmla="*/ 216 h 348"/>
                <a:gd name="T32" fmla="*/ 128 w 316"/>
                <a:gd name="T33" fmla="*/ 206 h 348"/>
                <a:gd name="T34" fmla="*/ 117 w 316"/>
                <a:gd name="T35" fmla="*/ 220 h 348"/>
                <a:gd name="T36" fmla="*/ 126 w 316"/>
                <a:gd name="T37" fmla="*/ 236 h 348"/>
                <a:gd name="T38" fmla="*/ 121 w 316"/>
                <a:gd name="T39" fmla="*/ 260 h 348"/>
                <a:gd name="T40" fmla="*/ 113 w 316"/>
                <a:gd name="T41" fmla="*/ 278 h 348"/>
                <a:gd name="T42" fmla="*/ 95 w 316"/>
                <a:gd name="T43" fmla="*/ 280 h 348"/>
                <a:gd name="T44" fmla="*/ 101 w 316"/>
                <a:gd name="T45" fmla="*/ 293 h 348"/>
                <a:gd name="T46" fmla="*/ 71 w 316"/>
                <a:gd name="T47" fmla="*/ 295 h 348"/>
                <a:gd name="T48" fmla="*/ 64 w 316"/>
                <a:gd name="T49" fmla="*/ 315 h 348"/>
                <a:gd name="T50" fmla="*/ 59 w 316"/>
                <a:gd name="T51" fmla="*/ 345 h 348"/>
                <a:gd name="T52" fmla="*/ 40 w 316"/>
                <a:gd name="T53" fmla="*/ 321 h 348"/>
                <a:gd name="T54" fmla="*/ 13 w 316"/>
                <a:gd name="T55" fmla="*/ 309 h 348"/>
                <a:gd name="T56" fmla="*/ 26 w 316"/>
                <a:gd name="T57" fmla="*/ 293 h 348"/>
                <a:gd name="T58" fmla="*/ 15 w 316"/>
                <a:gd name="T59" fmla="*/ 293 h 348"/>
                <a:gd name="T60" fmla="*/ 0 w 316"/>
                <a:gd name="T61" fmla="*/ 295 h 34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316" h="348">
                  <a:moveTo>
                    <a:pt x="316" y="34"/>
                  </a:moveTo>
                  <a:lnTo>
                    <a:pt x="270" y="22"/>
                  </a:lnTo>
                  <a:lnTo>
                    <a:pt x="224" y="0"/>
                  </a:lnTo>
                  <a:lnTo>
                    <a:pt x="226" y="20"/>
                  </a:lnTo>
                  <a:lnTo>
                    <a:pt x="212" y="36"/>
                  </a:lnTo>
                  <a:lnTo>
                    <a:pt x="212" y="64"/>
                  </a:lnTo>
                  <a:lnTo>
                    <a:pt x="200" y="74"/>
                  </a:lnTo>
                  <a:lnTo>
                    <a:pt x="200" y="102"/>
                  </a:lnTo>
                  <a:lnTo>
                    <a:pt x="186" y="118"/>
                  </a:lnTo>
                  <a:lnTo>
                    <a:pt x="198" y="154"/>
                  </a:lnTo>
                  <a:lnTo>
                    <a:pt x="202" y="170"/>
                  </a:lnTo>
                  <a:lnTo>
                    <a:pt x="218" y="178"/>
                  </a:lnTo>
                  <a:lnTo>
                    <a:pt x="226" y="198"/>
                  </a:lnTo>
                  <a:lnTo>
                    <a:pt x="210" y="214"/>
                  </a:lnTo>
                  <a:lnTo>
                    <a:pt x="168" y="202"/>
                  </a:lnTo>
                  <a:lnTo>
                    <a:pt x="156" y="218"/>
                  </a:lnTo>
                  <a:lnTo>
                    <a:pt x="140" y="208"/>
                  </a:lnTo>
                  <a:lnTo>
                    <a:pt x="128" y="222"/>
                  </a:lnTo>
                  <a:lnTo>
                    <a:pt x="138" y="238"/>
                  </a:lnTo>
                  <a:lnTo>
                    <a:pt x="132" y="262"/>
                  </a:lnTo>
                  <a:lnTo>
                    <a:pt x="124" y="280"/>
                  </a:lnTo>
                  <a:lnTo>
                    <a:pt x="104" y="282"/>
                  </a:lnTo>
                  <a:lnTo>
                    <a:pt x="110" y="296"/>
                  </a:lnTo>
                  <a:lnTo>
                    <a:pt x="78" y="298"/>
                  </a:lnTo>
                  <a:lnTo>
                    <a:pt x="70" y="318"/>
                  </a:lnTo>
                  <a:lnTo>
                    <a:pt x="64" y="348"/>
                  </a:lnTo>
                  <a:lnTo>
                    <a:pt x="44" y="324"/>
                  </a:lnTo>
                  <a:lnTo>
                    <a:pt x="14" y="312"/>
                  </a:lnTo>
                  <a:lnTo>
                    <a:pt x="28" y="296"/>
                  </a:lnTo>
                  <a:lnTo>
                    <a:pt x="16" y="296"/>
                  </a:lnTo>
                  <a:lnTo>
                    <a:pt x="0" y="298"/>
                  </a:lnTo>
                </a:path>
              </a:pathLst>
            </a:custGeom>
            <a:noFill/>
            <a:ln w="6350" cap="flat" cmpd="sng">
              <a:solidFill>
                <a:schemeClr val="tx1"/>
              </a:solidFill>
              <a:prstDash val="dash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Freeform 21"/>
            <p:cNvSpPr>
              <a:spLocks/>
            </p:cNvSpPr>
            <p:nvPr/>
          </p:nvSpPr>
          <p:spPr bwMode="auto">
            <a:xfrm>
              <a:off x="2873" y="3908"/>
              <a:ext cx="286" cy="293"/>
            </a:xfrm>
            <a:custGeom>
              <a:avLst/>
              <a:gdLst>
                <a:gd name="T0" fmla="*/ 0 w 310"/>
                <a:gd name="T1" fmla="*/ 0 h 296"/>
                <a:gd name="T2" fmla="*/ 15 w 310"/>
                <a:gd name="T3" fmla="*/ 6 h 296"/>
                <a:gd name="T4" fmla="*/ 11 w 310"/>
                <a:gd name="T5" fmla="*/ 49 h 296"/>
                <a:gd name="T6" fmla="*/ 31 w 310"/>
                <a:gd name="T7" fmla="*/ 63 h 296"/>
                <a:gd name="T8" fmla="*/ 31 w 310"/>
                <a:gd name="T9" fmla="*/ 97 h 296"/>
                <a:gd name="T10" fmla="*/ 42 w 310"/>
                <a:gd name="T11" fmla="*/ 109 h 296"/>
                <a:gd name="T12" fmla="*/ 30 w 310"/>
                <a:gd name="T13" fmla="*/ 141 h 296"/>
                <a:gd name="T14" fmla="*/ 41 w 310"/>
                <a:gd name="T15" fmla="*/ 154 h 296"/>
                <a:gd name="T16" fmla="*/ 66 w 310"/>
                <a:gd name="T17" fmla="*/ 139 h 296"/>
                <a:gd name="T18" fmla="*/ 94 w 310"/>
                <a:gd name="T19" fmla="*/ 147 h 296"/>
                <a:gd name="T20" fmla="*/ 109 w 310"/>
                <a:gd name="T21" fmla="*/ 164 h 296"/>
                <a:gd name="T22" fmla="*/ 114 w 310"/>
                <a:gd name="T23" fmla="*/ 180 h 296"/>
                <a:gd name="T24" fmla="*/ 129 w 310"/>
                <a:gd name="T25" fmla="*/ 192 h 296"/>
                <a:gd name="T26" fmla="*/ 144 w 310"/>
                <a:gd name="T27" fmla="*/ 204 h 296"/>
                <a:gd name="T28" fmla="*/ 164 w 310"/>
                <a:gd name="T29" fmla="*/ 202 h 296"/>
                <a:gd name="T30" fmla="*/ 173 w 310"/>
                <a:gd name="T31" fmla="*/ 188 h 296"/>
                <a:gd name="T32" fmla="*/ 181 w 310"/>
                <a:gd name="T33" fmla="*/ 198 h 296"/>
                <a:gd name="T34" fmla="*/ 197 w 310"/>
                <a:gd name="T35" fmla="*/ 190 h 296"/>
                <a:gd name="T36" fmla="*/ 225 w 310"/>
                <a:gd name="T37" fmla="*/ 186 h 296"/>
                <a:gd name="T38" fmla="*/ 231 w 310"/>
                <a:gd name="T39" fmla="*/ 202 h 296"/>
                <a:gd name="T40" fmla="*/ 256 w 310"/>
                <a:gd name="T41" fmla="*/ 208 h 296"/>
                <a:gd name="T42" fmla="*/ 269 w 310"/>
                <a:gd name="T43" fmla="*/ 190 h 296"/>
                <a:gd name="T44" fmla="*/ 286 w 310"/>
                <a:gd name="T45" fmla="*/ 208 h 296"/>
                <a:gd name="T46" fmla="*/ 266 w 310"/>
                <a:gd name="T47" fmla="*/ 230 h 296"/>
                <a:gd name="T48" fmla="*/ 260 w 310"/>
                <a:gd name="T49" fmla="*/ 240 h 296"/>
                <a:gd name="T50" fmla="*/ 244 w 310"/>
                <a:gd name="T51" fmla="*/ 240 h 296"/>
                <a:gd name="T52" fmla="*/ 227 w 310"/>
                <a:gd name="T53" fmla="*/ 244 h 296"/>
                <a:gd name="T54" fmla="*/ 209 w 310"/>
                <a:gd name="T55" fmla="*/ 240 h 296"/>
                <a:gd name="T56" fmla="*/ 189 w 310"/>
                <a:gd name="T57" fmla="*/ 293 h 29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10" h="296">
                  <a:moveTo>
                    <a:pt x="0" y="0"/>
                  </a:moveTo>
                  <a:lnTo>
                    <a:pt x="16" y="6"/>
                  </a:lnTo>
                  <a:lnTo>
                    <a:pt x="12" y="50"/>
                  </a:lnTo>
                  <a:lnTo>
                    <a:pt x="34" y="64"/>
                  </a:lnTo>
                  <a:lnTo>
                    <a:pt x="34" y="98"/>
                  </a:lnTo>
                  <a:lnTo>
                    <a:pt x="46" y="110"/>
                  </a:lnTo>
                  <a:lnTo>
                    <a:pt x="32" y="142"/>
                  </a:lnTo>
                  <a:lnTo>
                    <a:pt x="44" y="156"/>
                  </a:lnTo>
                  <a:lnTo>
                    <a:pt x="72" y="140"/>
                  </a:lnTo>
                  <a:lnTo>
                    <a:pt x="102" y="148"/>
                  </a:lnTo>
                  <a:lnTo>
                    <a:pt x="118" y="166"/>
                  </a:lnTo>
                  <a:lnTo>
                    <a:pt x="124" y="182"/>
                  </a:lnTo>
                  <a:lnTo>
                    <a:pt x="140" y="194"/>
                  </a:lnTo>
                  <a:lnTo>
                    <a:pt x="156" y="206"/>
                  </a:lnTo>
                  <a:lnTo>
                    <a:pt x="178" y="204"/>
                  </a:lnTo>
                  <a:lnTo>
                    <a:pt x="188" y="190"/>
                  </a:lnTo>
                  <a:lnTo>
                    <a:pt x="196" y="200"/>
                  </a:lnTo>
                  <a:lnTo>
                    <a:pt x="214" y="192"/>
                  </a:lnTo>
                  <a:lnTo>
                    <a:pt x="244" y="188"/>
                  </a:lnTo>
                  <a:lnTo>
                    <a:pt x="250" y="204"/>
                  </a:lnTo>
                  <a:lnTo>
                    <a:pt x="278" y="210"/>
                  </a:lnTo>
                  <a:lnTo>
                    <a:pt x="292" y="192"/>
                  </a:lnTo>
                  <a:lnTo>
                    <a:pt x="310" y="210"/>
                  </a:lnTo>
                  <a:lnTo>
                    <a:pt x="288" y="232"/>
                  </a:lnTo>
                  <a:lnTo>
                    <a:pt x="282" y="242"/>
                  </a:lnTo>
                  <a:lnTo>
                    <a:pt x="264" y="242"/>
                  </a:lnTo>
                  <a:lnTo>
                    <a:pt x="246" y="246"/>
                  </a:lnTo>
                  <a:lnTo>
                    <a:pt x="226" y="242"/>
                  </a:lnTo>
                  <a:lnTo>
                    <a:pt x="205" y="296"/>
                  </a:lnTo>
                </a:path>
              </a:pathLst>
            </a:custGeom>
            <a:noFill/>
            <a:ln w="6350" cap="flat" cmpd="sng">
              <a:solidFill>
                <a:schemeClr val="tx1"/>
              </a:solidFill>
              <a:prstDash val="dash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Freeform 22"/>
            <p:cNvSpPr>
              <a:spLocks/>
            </p:cNvSpPr>
            <p:nvPr/>
          </p:nvSpPr>
          <p:spPr bwMode="auto">
            <a:xfrm>
              <a:off x="1874" y="3901"/>
              <a:ext cx="28" cy="287"/>
            </a:xfrm>
            <a:custGeom>
              <a:avLst/>
              <a:gdLst>
                <a:gd name="T0" fmla="*/ 13 w 30"/>
                <a:gd name="T1" fmla="*/ 0 h 290"/>
                <a:gd name="T2" fmla="*/ 4 w 30"/>
                <a:gd name="T3" fmla="*/ 65 h 290"/>
                <a:gd name="T4" fmla="*/ 0 w 30"/>
                <a:gd name="T5" fmla="*/ 105 h 290"/>
                <a:gd name="T6" fmla="*/ 13 w 30"/>
                <a:gd name="T7" fmla="*/ 158 h 290"/>
                <a:gd name="T8" fmla="*/ 26 w 30"/>
                <a:gd name="T9" fmla="*/ 200 h 290"/>
                <a:gd name="T10" fmla="*/ 28 w 30"/>
                <a:gd name="T11" fmla="*/ 251 h 290"/>
                <a:gd name="T12" fmla="*/ 4 w 30"/>
                <a:gd name="T13" fmla="*/ 287 h 29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0" h="290">
                  <a:moveTo>
                    <a:pt x="14" y="0"/>
                  </a:moveTo>
                  <a:lnTo>
                    <a:pt x="4" y="66"/>
                  </a:lnTo>
                  <a:lnTo>
                    <a:pt x="0" y="106"/>
                  </a:lnTo>
                  <a:lnTo>
                    <a:pt x="14" y="160"/>
                  </a:lnTo>
                  <a:lnTo>
                    <a:pt x="28" y="202"/>
                  </a:lnTo>
                  <a:lnTo>
                    <a:pt x="30" y="254"/>
                  </a:lnTo>
                  <a:lnTo>
                    <a:pt x="4" y="290"/>
                  </a:lnTo>
                </a:path>
              </a:pathLst>
            </a:custGeom>
            <a:noFill/>
            <a:ln w="6350" cap="flat" cmpd="sng">
              <a:solidFill>
                <a:schemeClr val="tx1"/>
              </a:solidFill>
              <a:prstDash val="dash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Freeform 23"/>
            <p:cNvSpPr>
              <a:spLocks/>
            </p:cNvSpPr>
            <p:nvPr/>
          </p:nvSpPr>
          <p:spPr bwMode="auto">
            <a:xfrm>
              <a:off x="4556" y="1805"/>
              <a:ext cx="377" cy="235"/>
            </a:xfrm>
            <a:custGeom>
              <a:avLst/>
              <a:gdLst>
                <a:gd name="T0" fmla="*/ 0 w 412"/>
                <a:gd name="T1" fmla="*/ 235 h 238"/>
                <a:gd name="T2" fmla="*/ 64 w 412"/>
                <a:gd name="T3" fmla="*/ 162 h 238"/>
                <a:gd name="T4" fmla="*/ 119 w 412"/>
                <a:gd name="T5" fmla="*/ 95 h 238"/>
                <a:gd name="T6" fmla="*/ 207 w 412"/>
                <a:gd name="T7" fmla="*/ 51 h 238"/>
                <a:gd name="T8" fmla="*/ 291 w 412"/>
                <a:gd name="T9" fmla="*/ 20 h 238"/>
                <a:gd name="T10" fmla="*/ 377 w 412"/>
                <a:gd name="T11" fmla="*/ 0 h 2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2" h="238">
                  <a:moveTo>
                    <a:pt x="0" y="238"/>
                  </a:moveTo>
                  <a:lnTo>
                    <a:pt x="70" y="164"/>
                  </a:lnTo>
                  <a:lnTo>
                    <a:pt x="130" y="96"/>
                  </a:lnTo>
                  <a:lnTo>
                    <a:pt x="226" y="52"/>
                  </a:lnTo>
                  <a:lnTo>
                    <a:pt x="318" y="20"/>
                  </a:lnTo>
                  <a:lnTo>
                    <a:pt x="412" y="0"/>
                  </a:lnTo>
                </a:path>
              </a:pathLst>
            </a:custGeom>
            <a:noFill/>
            <a:ln w="6350" cap="flat" cmpd="sng">
              <a:solidFill>
                <a:schemeClr val="tx1"/>
              </a:solidFill>
              <a:prstDash val="dash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Text Box 26"/>
            <p:cNvSpPr txBox="1">
              <a:spLocks noChangeArrowheads="1"/>
            </p:cNvSpPr>
            <p:nvPr/>
          </p:nvSpPr>
          <p:spPr bwMode="auto">
            <a:xfrm>
              <a:off x="3740" y="1908"/>
              <a:ext cx="66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accent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GB" sz="1200" i="1">
                  <a:solidFill>
                    <a:srgbClr val="023CCC"/>
                  </a:solidFill>
                </a:rPr>
                <a:t>Caspian Sea</a:t>
              </a:r>
            </a:p>
          </p:txBody>
        </p:sp>
        <p:sp>
          <p:nvSpPr>
            <p:cNvPr id="33" name="Text Box 27"/>
            <p:cNvSpPr txBox="1">
              <a:spLocks noChangeArrowheads="1"/>
            </p:cNvSpPr>
            <p:nvPr/>
          </p:nvSpPr>
          <p:spPr bwMode="auto">
            <a:xfrm>
              <a:off x="869" y="2856"/>
              <a:ext cx="48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GB" sz="1400" b="1"/>
                <a:t>Turkey</a:t>
              </a:r>
            </a:p>
          </p:txBody>
        </p:sp>
        <p:sp>
          <p:nvSpPr>
            <p:cNvPr id="34" name="Text Box 28"/>
            <p:cNvSpPr txBox="1">
              <a:spLocks noChangeArrowheads="1"/>
            </p:cNvSpPr>
            <p:nvPr/>
          </p:nvSpPr>
          <p:spPr bwMode="auto">
            <a:xfrm>
              <a:off x="3434" y="3596"/>
              <a:ext cx="32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GB" sz="1400" b="1"/>
                <a:t>Iran</a:t>
              </a:r>
            </a:p>
          </p:txBody>
        </p:sp>
        <p:sp>
          <p:nvSpPr>
            <p:cNvPr id="35" name="Text Box 29"/>
            <p:cNvSpPr txBox="1">
              <a:spLocks noChangeArrowheads="1"/>
            </p:cNvSpPr>
            <p:nvPr/>
          </p:nvSpPr>
          <p:spPr bwMode="auto">
            <a:xfrm>
              <a:off x="2233" y="3936"/>
              <a:ext cx="32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GB" sz="1400" b="1"/>
                <a:t>Iraq</a:t>
              </a:r>
            </a:p>
          </p:txBody>
        </p:sp>
        <p:sp>
          <p:nvSpPr>
            <p:cNvPr id="36" name="Text Box 30"/>
            <p:cNvSpPr txBox="1">
              <a:spLocks noChangeArrowheads="1"/>
            </p:cNvSpPr>
            <p:nvPr/>
          </p:nvSpPr>
          <p:spPr bwMode="auto">
            <a:xfrm>
              <a:off x="1207" y="3894"/>
              <a:ext cx="39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GB" sz="1400" b="1"/>
                <a:t>Syria</a:t>
              </a:r>
            </a:p>
          </p:txBody>
        </p:sp>
        <p:sp>
          <p:nvSpPr>
            <p:cNvPr id="37" name="Text Box 31"/>
            <p:cNvSpPr txBox="1">
              <a:spLocks noChangeArrowheads="1"/>
            </p:cNvSpPr>
            <p:nvPr/>
          </p:nvSpPr>
          <p:spPr bwMode="auto">
            <a:xfrm>
              <a:off x="2245" y="946"/>
              <a:ext cx="48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GB" sz="1400" b="1"/>
                <a:t>Russia</a:t>
              </a:r>
            </a:p>
          </p:txBody>
        </p:sp>
        <p:sp>
          <p:nvSpPr>
            <p:cNvPr id="38" name="Text Box 32"/>
            <p:cNvSpPr txBox="1">
              <a:spLocks noChangeArrowheads="1"/>
            </p:cNvSpPr>
            <p:nvPr/>
          </p:nvSpPr>
          <p:spPr bwMode="auto">
            <a:xfrm>
              <a:off x="2198" y="1777"/>
              <a:ext cx="53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GB" sz="1400" b="1"/>
                <a:t>Georgia</a:t>
              </a:r>
            </a:p>
          </p:txBody>
        </p:sp>
        <p:sp>
          <p:nvSpPr>
            <p:cNvPr id="39" name="Text Box 33"/>
            <p:cNvSpPr txBox="1">
              <a:spLocks noChangeArrowheads="1"/>
            </p:cNvSpPr>
            <p:nvPr/>
          </p:nvSpPr>
          <p:spPr bwMode="auto">
            <a:xfrm>
              <a:off x="3938" y="2377"/>
              <a:ext cx="263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GB" sz="800"/>
                <a:t>Baku</a:t>
              </a:r>
            </a:p>
          </p:txBody>
        </p:sp>
        <p:sp>
          <p:nvSpPr>
            <p:cNvPr id="40" name="Text Box 34"/>
            <p:cNvSpPr txBox="1">
              <a:spLocks noChangeArrowheads="1"/>
            </p:cNvSpPr>
            <p:nvPr/>
          </p:nvSpPr>
          <p:spPr bwMode="auto">
            <a:xfrm>
              <a:off x="478" y="3512"/>
              <a:ext cx="39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GB"/>
                <a:t>Ceyhan</a:t>
              </a:r>
            </a:p>
          </p:txBody>
        </p:sp>
        <p:sp>
          <p:nvSpPr>
            <p:cNvPr id="41" name="Rectangle 35"/>
            <p:cNvSpPr>
              <a:spLocks noChangeArrowheads="1"/>
            </p:cNvSpPr>
            <p:nvPr/>
          </p:nvSpPr>
          <p:spPr bwMode="auto">
            <a:xfrm>
              <a:off x="4016" y="2528"/>
              <a:ext cx="44" cy="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Text Box 36"/>
            <p:cNvSpPr txBox="1">
              <a:spLocks noChangeArrowheads="1"/>
            </p:cNvSpPr>
            <p:nvPr/>
          </p:nvSpPr>
          <p:spPr bwMode="auto">
            <a:xfrm>
              <a:off x="1662" y="2858"/>
              <a:ext cx="41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GB" dirty="0"/>
                <a:t>Erzurum</a:t>
              </a:r>
            </a:p>
          </p:txBody>
        </p:sp>
        <p:sp>
          <p:nvSpPr>
            <p:cNvPr id="43" name="Rectangle 37"/>
            <p:cNvSpPr>
              <a:spLocks noChangeArrowheads="1"/>
            </p:cNvSpPr>
            <p:nvPr/>
          </p:nvSpPr>
          <p:spPr bwMode="auto">
            <a:xfrm>
              <a:off x="1705" y="2836"/>
              <a:ext cx="42" cy="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Rectangle 38"/>
            <p:cNvSpPr>
              <a:spLocks noChangeArrowheads="1"/>
            </p:cNvSpPr>
            <p:nvPr/>
          </p:nvSpPr>
          <p:spPr bwMode="auto">
            <a:xfrm>
              <a:off x="476" y="3622"/>
              <a:ext cx="42" cy="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Freeform 39"/>
            <p:cNvSpPr>
              <a:spLocks/>
            </p:cNvSpPr>
            <p:nvPr/>
          </p:nvSpPr>
          <p:spPr bwMode="auto">
            <a:xfrm>
              <a:off x="4153" y="2972"/>
              <a:ext cx="146" cy="123"/>
            </a:xfrm>
            <a:custGeom>
              <a:avLst/>
              <a:gdLst>
                <a:gd name="T0" fmla="*/ 0 w 159"/>
                <a:gd name="T1" fmla="*/ 123 h 124"/>
                <a:gd name="T2" fmla="*/ 11 w 159"/>
                <a:gd name="T3" fmla="*/ 99 h 124"/>
                <a:gd name="T4" fmla="*/ 31 w 159"/>
                <a:gd name="T5" fmla="*/ 71 h 124"/>
                <a:gd name="T6" fmla="*/ 135 w 159"/>
                <a:gd name="T7" fmla="*/ 0 h 124"/>
                <a:gd name="T8" fmla="*/ 146 w 159"/>
                <a:gd name="T9" fmla="*/ 40 h 124"/>
                <a:gd name="T10" fmla="*/ 39 w 159"/>
                <a:gd name="T11" fmla="*/ 119 h 124"/>
                <a:gd name="T12" fmla="*/ 0 w 159"/>
                <a:gd name="T13" fmla="*/ 123 h 1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9" h="124">
                  <a:moveTo>
                    <a:pt x="0" y="124"/>
                  </a:moveTo>
                  <a:lnTo>
                    <a:pt x="12" y="100"/>
                  </a:lnTo>
                  <a:lnTo>
                    <a:pt x="34" y="72"/>
                  </a:lnTo>
                  <a:lnTo>
                    <a:pt x="147" y="0"/>
                  </a:lnTo>
                  <a:lnTo>
                    <a:pt x="159" y="40"/>
                  </a:lnTo>
                  <a:lnTo>
                    <a:pt x="42" y="120"/>
                  </a:lnTo>
                  <a:lnTo>
                    <a:pt x="0" y="124"/>
                  </a:lnTo>
                  <a:close/>
                </a:path>
              </a:pathLst>
            </a:custGeom>
            <a:solidFill>
              <a:srgbClr val="FF0000"/>
            </a:solidFill>
            <a:ln w="63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42"/>
            <p:cNvSpPr>
              <a:spLocks/>
            </p:cNvSpPr>
            <p:nvPr/>
          </p:nvSpPr>
          <p:spPr bwMode="auto">
            <a:xfrm>
              <a:off x="4235" y="3046"/>
              <a:ext cx="68" cy="150"/>
            </a:xfrm>
            <a:custGeom>
              <a:avLst/>
              <a:gdLst>
                <a:gd name="T0" fmla="*/ 68 w 74"/>
                <a:gd name="T1" fmla="*/ 130 h 152"/>
                <a:gd name="T2" fmla="*/ 0 w 74"/>
                <a:gd name="T3" fmla="*/ 0 h 152"/>
                <a:gd name="T4" fmla="*/ 50 w 74"/>
                <a:gd name="T5" fmla="*/ 150 h 152"/>
                <a:gd name="T6" fmla="*/ 51 w 74"/>
                <a:gd name="T7" fmla="*/ 132 h 152"/>
                <a:gd name="T8" fmla="*/ 68 w 74"/>
                <a:gd name="T9" fmla="*/ 130 h 1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4" h="152">
                  <a:moveTo>
                    <a:pt x="74" y="132"/>
                  </a:moveTo>
                  <a:lnTo>
                    <a:pt x="0" y="0"/>
                  </a:lnTo>
                  <a:lnTo>
                    <a:pt x="54" y="152"/>
                  </a:lnTo>
                  <a:lnTo>
                    <a:pt x="56" y="134"/>
                  </a:lnTo>
                  <a:lnTo>
                    <a:pt x="74" y="132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43"/>
            <p:cNvSpPr>
              <a:spLocks/>
            </p:cNvSpPr>
            <p:nvPr/>
          </p:nvSpPr>
          <p:spPr bwMode="auto">
            <a:xfrm>
              <a:off x="4922" y="1808"/>
              <a:ext cx="604" cy="321"/>
            </a:xfrm>
            <a:custGeom>
              <a:avLst/>
              <a:gdLst>
                <a:gd name="T0" fmla="*/ 0 w 656"/>
                <a:gd name="T1" fmla="*/ 0 h 324"/>
                <a:gd name="T2" fmla="*/ 52 w 656"/>
                <a:gd name="T3" fmla="*/ 34 h 324"/>
                <a:gd name="T4" fmla="*/ 92 w 656"/>
                <a:gd name="T5" fmla="*/ 48 h 324"/>
                <a:gd name="T6" fmla="*/ 138 w 656"/>
                <a:gd name="T7" fmla="*/ 65 h 324"/>
                <a:gd name="T8" fmla="*/ 188 w 656"/>
                <a:gd name="T9" fmla="*/ 97 h 324"/>
                <a:gd name="T10" fmla="*/ 217 w 656"/>
                <a:gd name="T11" fmla="*/ 125 h 324"/>
                <a:gd name="T12" fmla="*/ 223 w 656"/>
                <a:gd name="T13" fmla="*/ 157 h 324"/>
                <a:gd name="T14" fmla="*/ 245 w 656"/>
                <a:gd name="T15" fmla="*/ 178 h 324"/>
                <a:gd name="T16" fmla="*/ 282 w 656"/>
                <a:gd name="T17" fmla="*/ 238 h 324"/>
                <a:gd name="T18" fmla="*/ 324 w 656"/>
                <a:gd name="T19" fmla="*/ 271 h 324"/>
                <a:gd name="T20" fmla="*/ 346 w 656"/>
                <a:gd name="T21" fmla="*/ 309 h 324"/>
                <a:gd name="T22" fmla="*/ 385 w 656"/>
                <a:gd name="T23" fmla="*/ 319 h 324"/>
                <a:gd name="T24" fmla="*/ 422 w 656"/>
                <a:gd name="T25" fmla="*/ 295 h 324"/>
                <a:gd name="T26" fmla="*/ 470 w 656"/>
                <a:gd name="T27" fmla="*/ 266 h 324"/>
                <a:gd name="T28" fmla="*/ 560 w 656"/>
                <a:gd name="T29" fmla="*/ 266 h 324"/>
                <a:gd name="T30" fmla="*/ 604 w 656"/>
                <a:gd name="T31" fmla="*/ 258 h 32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56" h="324">
                  <a:moveTo>
                    <a:pt x="0" y="0"/>
                  </a:moveTo>
                  <a:cubicBezTo>
                    <a:pt x="10" y="6"/>
                    <a:pt x="39" y="26"/>
                    <a:pt x="56" y="34"/>
                  </a:cubicBezTo>
                  <a:cubicBezTo>
                    <a:pt x="73" y="42"/>
                    <a:pt x="84" y="43"/>
                    <a:pt x="100" y="48"/>
                  </a:cubicBezTo>
                  <a:cubicBezTo>
                    <a:pt x="116" y="53"/>
                    <a:pt x="133" y="58"/>
                    <a:pt x="150" y="66"/>
                  </a:cubicBezTo>
                  <a:cubicBezTo>
                    <a:pt x="167" y="74"/>
                    <a:pt x="190" y="88"/>
                    <a:pt x="204" y="98"/>
                  </a:cubicBezTo>
                  <a:cubicBezTo>
                    <a:pt x="218" y="108"/>
                    <a:pt x="230" y="116"/>
                    <a:pt x="236" y="126"/>
                  </a:cubicBezTo>
                  <a:cubicBezTo>
                    <a:pt x="242" y="136"/>
                    <a:pt x="237" y="149"/>
                    <a:pt x="242" y="158"/>
                  </a:cubicBezTo>
                  <a:cubicBezTo>
                    <a:pt x="247" y="167"/>
                    <a:pt x="255" y="166"/>
                    <a:pt x="266" y="180"/>
                  </a:cubicBezTo>
                  <a:cubicBezTo>
                    <a:pt x="277" y="194"/>
                    <a:pt x="292" y="224"/>
                    <a:pt x="306" y="240"/>
                  </a:cubicBezTo>
                  <a:cubicBezTo>
                    <a:pt x="320" y="256"/>
                    <a:pt x="340" y="262"/>
                    <a:pt x="352" y="274"/>
                  </a:cubicBezTo>
                  <a:cubicBezTo>
                    <a:pt x="364" y="286"/>
                    <a:pt x="365" y="304"/>
                    <a:pt x="376" y="312"/>
                  </a:cubicBezTo>
                  <a:cubicBezTo>
                    <a:pt x="387" y="320"/>
                    <a:pt x="404" y="324"/>
                    <a:pt x="418" y="322"/>
                  </a:cubicBezTo>
                  <a:cubicBezTo>
                    <a:pt x="432" y="320"/>
                    <a:pt x="443" y="307"/>
                    <a:pt x="458" y="298"/>
                  </a:cubicBezTo>
                  <a:cubicBezTo>
                    <a:pt x="473" y="289"/>
                    <a:pt x="485" y="273"/>
                    <a:pt x="510" y="268"/>
                  </a:cubicBezTo>
                  <a:cubicBezTo>
                    <a:pt x="535" y="263"/>
                    <a:pt x="584" y="269"/>
                    <a:pt x="608" y="268"/>
                  </a:cubicBezTo>
                  <a:cubicBezTo>
                    <a:pt x="632" y="267"/>
                    <a:pt x="648" y="262"/>
                    <a:pt x="656" y="260"/>
                  </a:cubicBezTo>
                </a:path>
              </a:pathLst>
            </a:custGeom>
            <a:noFill/>
            <a:ln w="6350" cap="flat" cmpd="sng">
              <a:solidFill>
                <a:schemeClr val="tx1"/>
              </a:solidFill>
              <a:prstDash val="dash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Text Box 44"/>
            <p:cNvSpPr txBox="1">
              <a:spLocks noChangeArrowheads="1"/>
            </p:cNvSpPr>
            <p:nvPr/>
          </p:nvSpPr>
          <p:spPr bwMode="auto">
            <a:xfrm rot="6300">
              <a:off x="4758" y="1105"/>
              <a:ext cx="73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GB" sz="1400" b="1"/>
                <a:t>Kazakhstan</a:t>
              </a:r>
            </a:p>
          </p:txBody>
        </p:sp>
        <p:sp>
          <p:nvSpPr>
            <p:cNvPr id="51" name="Text Box 45"/>
            <p:cNvSpPr txBox="1">
              <a:spLocks noChangeArrowheads="1"/>
            </p:cNvSpPr>
            <p:nvPr/>
          </p:nvSpPr>
          <p:spPr bwMode="auto">
            <a:xfrm>
              <a:off x="555" y="1280"/>
              <a:ext cx="54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accent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GB" sz="1200" i="1">
                  <a:solidFill>
                    <a:srgbClr val="023CCC"/>
                  </a:solidFill>
                </a:rPr>
                <a:t>Black Sea</a:t>
              </a:r>
            </a:p>
          </p:txBody>
        </p:sp>
        <p:sp>
          <p:nvSpPr>
            <p:cNvPr id="52" name="Freeform 46"/>
            <p:cNvSpPr>
              <a:spLocks/>
            </p:cNvSpPr>
            <p:nvPr/>
          </p:nvSpPr>
          <p:spPr bwMode="auto">
            <a:xfrm>
              <a:off x="1734" y="2252"/>
              <a:ext cx="618" cy="611"/>
            </a:xfrm>
            <a:custGeom>
              <a:avLst/>
              <a:gdLst>
                <a:gd name="T0" fmla="*/ 618 w 618"/>
                <a:gd name="T1" fmla="*/ 0 h 611"/>
                <a:gd name="T2" fmla="*/ 581 w 618"/>
                <a:gd name="T3" fmla="*/ 152 h 611"/>
                <a:gd name="T4" fmla="*/ 455 w 618"/>
                <a:gd name="T5" fmla="*/ 217 h 611"/>
                <a:gd name="T6" fmla="*/ 369 w 618"/>
                <a:gd name="T7" fmla="*/ 360 h 611"/>
                <a:gd name="T8" fmla="*/ 173 w 618"/>
                <a:gd name="T9" fmla="*/ 482 h 611"/>
                <a:gd name="T10" fmla="*/ 86 w 618"/>
                <a:gd name="T11" fmla="*/ 589 h 611"/>
                <a:gd name="T12" fmla="*/ 0 w 618"/>
                <a:gd name="T13" fmla="*/ 611 h 6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18" h="611">
                  <a:moveTo>
                    <a:pt x="618" y="0"/>
                  </a:moveTo>
                  <a:cubicBezTo>
                    <a:pt x="612" y="24"/>
                    <a:pt x="608" y="116"/>
                    <a:pt x="581" y="152"/>
                  </a:cubicBezTo>
                  <a:cubicBezTo>
                    <a:pt x="554" y="188"/>
                    <a:pt x="490" y="181"/>
                    <a:pt x="455" y="217"/>
                  </a:cubicBezTo>
                  <a:cubicBezTo>
                    <a:pt x="420" y="251"/>
                    <a:pt x="416" y="316"/>
                    <a:pt x="369" y="360"/>
                  </a:cubicBezTo>
                  <a:cubicBezTo>
                    <a:pt x="322" y="404"/>
                    <a:pt x="220" y="444"/>
                    <a:pt x="173" y="482"/>
                  </a:cubicBezTo>
                  <a:cubicBezTo>
                    <a:pt x="126" y="521"/>
                    <a:pt x="115" y="568"/>
                    <a:pt x="86" y="589"/>
                  </a:cubicBezTo>
                  <a:cubicBezTo>
                    <a:pt x="58" y="611"/>
                    <a:pt x="29" y="611"/>
                    <a:pt x="0" y="611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Freeform 47"/>
            <p:cNvSpPr>
              <a:spLocks/>
            </p:cNvSpPr>
            <p:nvPr/>
          </p:nvSpPr>
          <p:spPr bwMode="auto">
            <a:xfrm>
              <a:off x="305" y="2053"/>
              <a:ext cx="3652" cy="1613"/>
            </a:xfrm>
            <a:custGeom>
              <a:avLst/>
              <a:gdLst>
                <a:gd name="T0" fmla="*/ 194 w 3652"/>
                <a:gd name="T1" fmla="*/ 1613 h 1613"/>
                <a:gd name="T2" fmla="*/ 94 w 3652"/>
                <a:gd name="T3" fmla="*/ 1348 h 1613"/>
                <a:gd name="T4" fmla="*/ 28 w 3652"/>
                <a:gd name="T5" fmla="*/ 1203 h 1613"/>
                <a:gd name="T6" fmla="*/ 40 w 3652"/>
                <a:gd name="T7" fmla="*/ 1075 h 1613"/>
                <a:gd name="T8" fmla="*/ 267 w 3652"/>
                <a:gd name="T9" fmla="*/ 853 h 1613"/>
                <a:gd name="T10" fmla="*/ 471 w 3652"/>
                <a:gd name="T11" fmla="*/ 824 h 1613"/>
                <a:gd name="T12" fmla="*/ 667 w 3652"/>
                <a:gd name="T13" fmla="*/ 753 h 1613"/>
                <a:gd name="T14" fmla="*/ 1005 w 3652"/>
                <a:gd name="T15" fmla="*/ 688 h 1613"/>
                <a:gd name="T16" fmla="*/ 1343 w 3652"/>
                <a:gd name="T17" fmla="*/ 702 h 1613"/>
                <a:gd name="T18" fmla="*/ 1554 w 3652"/>
                <a:gd name="T19" fmla="*/ 587 h 1613"/>
                <a:gd name="T20" fmla="*/ 1907 w 3652"/>
                <a:gd name="T21" fmla="*/ 315 h 1613"/>
                <a:gd name="T22" fmla="*/ 1987 w 3652"/>
                <a:gd name="T23" fmla="*/ 171 h 1613"/>
                <a:gd name="T24" fmla="*/ 2170 w 3652"/>
                <a:gd name="T25" fmla="*/ 17 h 1613"/>
                <a:gd name="T26" fmla="*/ 2410 w 3652"/>
                <a:gd name="T27" fmla="*/ 71 h 1613"/>
                <a:gd name="T28" fmla="*/ 2600 w 3652"/>
                <a:gd name="T29" fmla="*/ 237 h 1613"/>
                <a:gd name="T30" fmla="*/ 3241 w 3652"/>
                <a:gd name="T31" fmla="*/ 469 h 1613"/>
                <a:gd name="T32" fmla="*/ 3384 w 3652"/>
                <a:gd name="T33" fmla="*/ 599 h 1613"/>
                <a:gd name="T34" fmla="*/ 3589 w 3652"/>
                <a:gd name="T35" fmla="*/ 540 h 1613"/>
                <a:gd name="T36" fmla="*/ 3652 w 3652"/>
                <a:gd name="T37" fmla="*/ 510 h 161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652" h="1613">
                  <a:moveTo>
                    <a:pt x="194" y="1613"/>
                  </a:moveTo>
                  <a:cubicBezTo>
                    <a:pt x="178" y="1569"/>
                    <a:pt x="122" y="1416"/>
                    <a:pt x="94" y="1348"/>
                  </a:cubicBezTo>
                  <a:cubicBezTo>
                    <a:pt x="66" y="1280"/>
                    <a:pt x="37" y="1248"/>
                    <a:pt x="28" y="1203"/>
                  </a:cubicBezTo>
                  <a:cubicBezTo>
                    <a:pt x="19" y="1158"/>
                    <a:pt x="0" y="1133"/>
                    <a:pt x="40" y="1075"/>
                  </a:cubicBezTo>
                  <a:cubicBezTo>
                    <a:pt x="80" y="1017"/>
                    <a:pt x="195" y="895"/>
                    <a:pt x="267" y="853"/>
                  </a:cubicBezTo>
                  <a:cubicBezTo>
                    <a:pt x="339" y="810"/>
                    <a:pt x="404" y="841"/>
                    <a:pt x="471" y="824"/>
                  </a:cubicBezTo>
                  <a:cubicBezTo>
                    <a:pt x="537" y="807"/>
                    <a:pt x="578" y="775"/>
                    <a:pt x="667" y="753"/>
                  </a:cubicBezTo>
                  <a:cubicBezTo>
                    <a:pt x="756" y="730"/>
                    <a:pt x="892" y="696"/>
                    <a:pt x="1005" y="688"/>
                  </a:cubicBezTo>
                  <a:cubicBezTo>
                    <a:pt x="1118" y="680"/>
                    <a:pt x="1251" y="719"/>
                    <a:pt x="1343" y="702"/>
                  </a:cubicBezTo>
                  <a:cubicBezTo>
                    <a:pt x="1434" y="686"/>
                    <a:pt x="1460" y="652"/>
                    <a:pt x="1554" y="587"/>
                  </a:cubicBezTo>
                  <a:cubicBezTo>
                    <a:pt x="1649" y="523"/>
                    <a:pt x="1836" y="384"/>
                    <a:pt x="1907" y="315"/>
                  </a:cubicBezTo>
                  <a:cubicBezTo>
                    <a:pt x="1979" y="246"/>
                    <a:pt x="1943" y="221"/>
                    <a:pt x="1987" y="171"/>
                  </a:cubicBezTo>
                  <a:cubicBezTo>
                    <a:pt x="2030" y="122"/>
                    <a:pt x="2099" y="34"/>
                    <a:pt x="2170" y="17"/>
                  </a:cubicBezTo>
                  <a:cubicBezTo>
                    <a:pt x="2241" y="0"/>
                    <a:pt x="2338" y="35"/>
                    <a:pt x="2410" y="71"/>
                  </a:cubicBezTo>
                  <a:cubicBezTo>
                    <a:pt x="2482" y="108"/>
                    <a:pt x="2462" y="170"/>
                    <a:pt x="2600" y="237"/>
                  </a:cubicBezTo>
                  <a:cubicBezTo>
                    <a:pt x="2738" y="303"/>
                    <a:pt x="3110" y="408"/>
                    <a:pt x="3241" y="469"/>
                  </a:cubicBezTo>
                  <a:cubicBezTo>
                    <a:pt x="3371" y="529"/>
                    <a:pt x="3326" y="587"/>
                    <a:pt x="3384" y="599"/>
                  </a:cubicBezTo>
                  <a:cubicBezTo>
                    <a:pt x="3442" y="611"/>
                    <a:pt x="3544" y="555"/>
                    <a:pt x="3589" y="540"/>
                  </a:cubicBezTo>
                  <a:cubicBezTo>
                    <a:pt x="3633" y="525"/>
                    <a:pt x="3639" y="516"/>
                    <a:pt x="3652" y="51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Rectangle 49"/>
            <p:cNvSpPr>
              <a:spLocks noChangeArrowheads="1"/>
            </p:cNvSpPr>
            <p:nvPr/>
          </p:nvSpPr>
          <p:spPr bwMode="auto">
            <a:xfrm>
              <a:off x="2478" y="2038"/>
              <a:ext cx="43" cy="4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50"/>
            <p:cNvSpPr txBox="1">
              <a:spLocks noChangeArrowheads="1"/>
            </p:cNvSpPr>
            <p:nvPr/>
          </p:nvSpPr>
          <p:spPr bwMode="auto">
            <a:xfrm>
              <a:off x="2412" y="1902"/>
              <a:ext cx="32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GB"/>
                <a:t>Tbilisi</a:t>
              </a:r>
            </a:p>
          </p:txBody>
        </p:sp>
        <p:sp>
          <p:nvSpPr>
            <p:cNvPr id="57" name="Freeform 51"/>
            <p:cNvSpPr>
              <a:spLocks/>
            </p:cNvSpPr>
            <p:nvPr/>
          </p:nvSpPr>
          <p:spPr bwMode="auto">
            <a:xfrm>
              <a:off x="5030" y="3111"/>
              <a:ext cx="497" cy="340"/>
            </a:xfrm>
            <a:custGeom>
              <a:avLst/>
              <a:gdLst>
                <a:gd name="T0" fmla="*/ 0 w 540"/>
                <a:gd name="T1" fmla="*/ 340 h 344"/>
                <a:gd name="T2" fmla="*/ 121 w 540"/>
                <a:gd name="T3" fmla="*/ 324 h 344"/>
                <a:gd name="T4" fmla="*/ 177 w 540"/>
                <a:gd name="T5" fmla="*/ 304 h 344"/>
                <a:gd name="T6" fmla="*/ 206 w 540"/>
                <a:gd name="T7" fmla="*/ 265 h 344"/>
                <a:gd name="T8" fmla="*/ 258 w 540"/>
                <a:gd name="T9" fmla="*/ 233 h 344"/>
                <a:gd name="T10" fmla="*/ 243 w 540"/>
                <a:gd name="T11" fmla="*/ 162 h 344"/>
                <a:gd name="T12" fmla="*/ 280 w 540"/>
                <a:gd name="T13" fmla="*/ 138 h 344"/>
                <a:gd name="T14" fmla="*/ 317 w 540"/>
                <a:gd name="T15" fmla="*/ 119 h 344"/>
                <a:gd name="T16" fmla="*/ 317 w 540"/>
                <a:gd name="T17" fmla="*/ 87 h 344"/>
                <a:gd name="T18" fmla="*/ 379 w 540"/>
                <a:gd name="T19" fmla="*/ 40 h 344"/>
                <a:gd name="T20" fmla="*/ 449 w 540"/>
                <a:gd name="T21" fmla="*/ 8 h 344"/>
                <a:gd name="T22" fmla="*/ 497 w 540"/>
                <a:gd name="T23" fmla="*/ 0 h 34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40" h="344">
                  <a:moveTo>
                    <a:pt x="0" y="344"/>
                  </a:moveTo>
                  <a:lnTo>
                    <a:pt x="132" y="328"/>
                  </a:lnTo>
                  <a:lnTo>
                    <a:pt x="192" y="308"/>
                  </a:lnTo>
                  <a:lnTo>
                    <a:pt x="224" y="268"/>
                  </a:lnTo>
                  <a:lnTo>
                    <a:pt x="280" y="236"/>
                  </a:lnTo>
                  <a:lnTo>
                    <a:pt x="264" y="164"/>
                  </a:lnTo>
                  <a:lnTo>
                    <a:pt x="304" y="140"/>
                  </a:lnTo>
                  <a:lnTo>
                    <a:pt x="344" y="120"/>
                  </a:lnTo>
                  <a:lnTo>
                    <a:pt x="344" y="88"/>
                  </a:lnTo>
                  <a:lnTo>
                    <a:pt x="412" y="40"/>
                  </a:lnTo>
                  <a:lnTo>
                    <a:pt x="488" y="8"/>
                  </a:lnTo>
                  <a:lnTo>
                    <a:pt x="540" y="0"/>
                  </a:lnTo>
                </a:path>
              </a:pathLst>
            </a:custGeom>
            <a:noFill/>
            <a:ln w="6350" cap="flat" cmpd="sng">
              <a:solidFill>
                <a:schemeClr val="tx1"/>
              </a:solidFill>
              <a:prstDash val="dash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Text Box 52"/>
            <p:cNvSpPr txBox="1">
              <a:spLocks noChangeArrowheads="1"/>
            </p:cNvSpPr>
            <p:nvPr/>
          </p:nvSpPr>
          <p:spPr bwMode="auto">
            <a:xfrm rot="-1935527">
              <a:off x="204" y="3747"/>
              <a:ext cx="262" cy="1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accent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</a:pPr>
              <a:r>
                <a:rPr lang="en-GB" sz="800" b="1" i="1">
                  <a:solidFill>
                    <a:srgbClr val="023CCC"/>
                  </a:solidFill>
                </a:rPr>
                <a:t>Med.</a:t>
              </a:r>
            </a:p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</a:pPr>
              <a:r>
                <a:rPr lang="en-GB" sz="800" b="1" i="1">
                  <a:solidFill>
                    <a:srgbClr val="023CCC"/>
                  </a:solidFill>
                </a:rPr>
                <a:t>Sea</a:t>
              </a:r>
            </a:p>
          </p:txBody>
        </p:sp>
        <p:sp>
          <p:nvSpPr>
            <p:cNvPr id="59" name="Rectangle 53"/>
            <p:cNvSpPr>
              <a:spLocks noChangeArrowheads="1"/>
            </p:cNvSpPr>
            <p:nvPr/>
          </p:nvSpPr>
          <p:spPr bwMode="auto">
            <a:xfrm>
              <a:off x="3923" y="2534"/>
              <a:ext cx="43" cy="4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Text Box 54"/>
            <p:cNvSpPr txBox="1">
              <a:spLocks noChangeArrowheads="1"/>
            </p:cNvSpPr>
            <p:nvPr/>
          </p:nvSpPr>
          <p:spPr bwMode="auto">
            <a:xfrm>
              <a:off x="2925" y="2579"/>
              <a:ext cx="68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GB" sz="1400" b="1" dirty="0"/>
                <a:t>Azerbaijan</a:t>
              </a:r>
            </a:p>
          </p:txBody>
        </p:sp>
        <p:sp>
          <p:nvSpPr>
            <p:cNvPr id="61" name="Text Box 55"/>
            <p:cNvSpPr txBox="1">
              <a:spLocks noChangeArrowheads="1"/>
            </p:cNvSpPr>
            <p:nvPr/>
          </p:nvSpPr>
          <p:spPr bwMode="auto">
            <a:xfrm rot="6300">
              <a:off x="4610" y="2372"/>
              <a:ext cx="84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GB" sz="1400" b="1" dirty="0"/>
                <a:t>Turkmenistan</a:t>
              </a:r>
            </a:p>
          </p:txBody>
        </p:sp>
        <p:sp>
          <p:nvSpPr>
            <p:cNvPr id="65" name="Freeform 59"/>
            <p:cNvSpPr>
              <a:spLocks/>
            </p:cNvSpPr>
            <p:nvPr/>
          </p:nvSpPr>
          <p:spPr bwMode="auto">
            <a:xfrm>
              <a:off x="2076" y="2044"/>
              <a:ext cx="1848" cy="568"/>
            </a:xfrm>
            <a:custGeom>
              <a:avLst/>
              <a:gdLst>
                <a:gd name="T0" fmla="*/ 1848 w 1848"/>
                <a:gd name="T1" fmla="*/ 520 h 568"/>
                <a:gd name="T2" fmla="*/ 1712 w 1848"/>
                <a:gd name="T3" fmla="*/ 564 h 568"/>
                <a:gd name="T4" fmla="*/ 1688 w 1848"/>
                <a:gd name="T5" fmla="*/ 568 h 568"/>
                <a:gd name="T6" fmla="*/ 1656 w 1848"/>
                <a:gd name="T7" fmla="*/ 556 h 568"/>
                <a:gd name="T8" fmla="*/ 1636 w 1848"/>
                <a:gd name="T9" fmla="*/ 540 h 568"/>
                <a:gd name="T10" fmla="*/ 1552 w 1848"/>
                <a:gd name="T11" fmla="*/ 496 h 568"/>
                <a:gd name="T12" fmla="*/ 1484 w 1848"/>
                <a:gd name="T13" fmla="*/ 464 h 568"/>
                <a:gd name="T14" fmla="*/ 1436 w 1848"/>
                <a:gd name="T15" fmla="*/ 440 h 568"/>
                <a:gd name="T16" fmla="*/ 1300 w 1848"/>
                <a:gd name="T17" fmla="*/ 388 h 568"/>
                <a:gd name="T18" fmla="*/ 1004 w 1848"/>
                <a:gd name="T19" fmla="*/ 284 h 568"/>
                <a:gd name="T20" fmla="*/ 872 w 1848"/>
                <a:gd name="T21" fmla="*/ 232 h 568"/>
                <a:gd name="T22" fmla="*/ 836 w 1848"/>
                <a:gd name="T23" fmla="*/ 212 h 568"/>
                <a:gd name="T24" fmla="*/ 800 w 1848"/>
                <a:gd name="T25" fmla="*/ 184 h 568"/>
                <a:gd name="T26" fmla="*/ 776 w 1848"/>
                <a:gd name="T27" fmla="*/ 148 h 568"/>
                <a:gd name="T28" fmla="*/ 756 w 1848"/>
                <a:gd name="T29" fmla="*/ 84 h 568"/>
                <a:gd name="T30" fmla="*/ 732 w 1848"/>
                <a:gd name="T31" fmla="*/ 48 h 568"/>
                <a:gd name="T32" fmla="*/ 696 w 1848"/>
                <a:gd name="T33" fmla="*/ 28 h 568"/>
                <a:gd name="T34" fmla="*/ 632 w 1848"/>
                <a:gd name="T35" fmla="*/ 8 h 568"/>
                <a:gd name="T36" fmla="*/ 540 w 1848"/>
                <a:gd name="T37" fmla="*/ 0 h 568"/>
                <a:gd name="T38" fmla="*/ 348 w 1848"/>
                <a:gd name="T39" fmla="*/ 0 h 568"/>
                <a:gd name="T40" fmla="*/ 0 w 1848"/>
                <a:gd name="T41" fmla="*/ 24 h 5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48" h="568">
                  <a:moveTo>
                    <a:pt x="1848" y="520"/>
                  </a:moveTo>
                  <a:lnTo>
                    <a:pt x="1712" y="564"/>
                  </a:lnTo>
                  <a:lnTo>
                    <a:pt x="1688" y="568"/>
                  </a:lnTo>
                  <a:lnTo>
                    <a:pt x="1656" y="556"/>
                  </a:lnTo>
                  <a:lnTo>
                    <a:pt x="1636" y="540"/>
                  </a:lnTo>
                  <a:lnTo>
                    <a:pt x="1552" y="496"/>
                  </a:lnTo>
                  <a:lnTo>
                    <a:pt x="1484" y="464"/>
                  </a:lnTo>
                  <a:lnTo>
                    <a:pt x="1436" y="440"/>
                  </a:lnTo>
                  <a:lnTo>
                    <a:pt x="1300" y="388"/>
                  </a:lnTo>
                  <a:lnTo>
                    <a:pt x="1004" y="284"/>
                  </a:lnTo>
                  <a:lnTo>
                    <a:pt x="872" y="232"/>
                  </a:lnTo>
                  <a:lnTo>
                    <a:pt x="836" y="212"/>
                  </a:lnTo>
                  <a:lnTo>
                    <a:pt x="800" y="184"/>
                  </a:lnTo>
                  <a:lnTo>
                    <a:pt x="776" y="148"/>
                  </a:lnTo>
                  <a:lnTo>
                    <a:pt x="756" y="84"/>
                  </a:lnTo>
                  <a:lnTo>
                    <a:pt x="732" y="48"/>
                  </a:lnTo>
                  <a:lnTo>
                    <a:pt x="696" y="28"/>
                  </a:lnTo>
                  <a:lnTo>
                    <a:pt x="632" y="8"/>
                  </a:lnTo>
                  <a:lnTo>
                    <a:pt x="540" y="0"/>
                  </a:lnTo>
                  <a:lnTo>
                    <a:pt x="348" y="0"/>
                  </a:lnTo>
                  <a:lnTo>
                    <a:pt x="0" y="24"/>
                  </a:lnTo>
                </a:path>
              </a:pathLst>
            </a:custGeom>
            <a:noFill/>
            <a:ln w="28575" cap="flat" cmpd="sng">
              <a:solidFill>
                <a:srgbClr val="00B05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0" name="Text Box 64"/>
            <p:cNvSpPr txBox="1">
              <a:spLocks noChangeArrowheads="1"/>
            </p:cNvSpPr>
            <p:nvPr/>
          </p:nvSpPr>
          <p:spPr bwMode="auto">
            <a:xfrm>
              <a:off x="2014" y="2050"/>
              <a:ext cx="3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GB"/>
                <a:t>Supsa</a:t>
              </a:r>
            </a:p>
          </p:txBody>
        </p:sp>
        <p:sp>
          <p:nvSpPr>
            <p:cNvPr id="71" name="Rectangle 65"/>
            <p:cNvSpPr>
              <a:spLocks noChangeArrowheads="1"/>
            </p:cNvSpPr>
            <p:nvPr/>
          </p:nvSpPr>
          <p:spPr bwMode="auto">
            <a:xfrm>
              <a:off x="2064" y="2035"/>
              <a:ext cx="42" cy="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Freeform 66"/>
            <p:cNvSpPr>
              <a:spLocks/>
            </p:cNvSpPr>
            <p:nvPr/>
          </p:nvSpPr>
          <p:spPr bwMode="auto">
            <a:xfrm rot="14062458" flipH="1">
              <a:off x="2845" y="2071"/>
              <a:ext cx="45" cy="90"/>
            </a:xfrm>
            <a:custGeom>
              <a:avLst/>
              <a:gdLst>
                <a:gd name="T0" fmla="*/ 0 w 100"/>
                <a:gd name="T1" fmla="*/ 68 h 74"/>
                <a:gd name="T2" fmla="*/ 45 w 100"/>
                <a:gd name="T3" fmla="*/ 0 h 74"/>
                <a:gd name="T4" fmla="*/ 3 w 100"/>
                <a:gd name="T5" fmla="*/ 90 h 74"/>
                <a:gd name="T6" fmla="*/ 0 w 100"/>
                <a:gd name="T7" fmla="*/ 68 h 7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" h="74">
                  <a:moveTo>
                    <a:pt x="0" y="56"/>
                  </a:moveTo>
                  <a:lnTo>
                    <a:pt x="100" y="0"/>
                  </a:lnTo>
                  <a:lnTo>
                    <a:pt x="6" y="74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67"/>
            <p:cNvSpPr>
              <a:spLocks/>
            </p:cNvSpPr>
            <p:nvPr/>
          </p:nvSpPr>
          <p:spPr bwMode="auto">
            <a:xfrm>
              <a:off x="2690" y="2279"/>
              <a:ext cx="91" cy="74"/>
            </a:xfrm>
            <a:custGeom>
              <a:avLst/>
              <a:gdLst>
                <a:gd name="T0" fmla="*/ 0 w 100"/>
                <a:gd name="T1" fmla="*/ 56 h 74"/>
                <a:gd name="T2" fmla="*/ 91 w 100"/>
                <a:gd name="T3" fmla="*/ 0 h 74"/>
                <a:gd name="T4" fmla="*/ 5 w 100"/>
                <a:gd name="T5" fmla="*/ 74 h 74"/>
                <a:gd name="T6" fmla="*/ 0 w 100"/>
                <a:gd name="T7" fmla="*/ 56 h 7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" h="74">
                  <a:moveTo>
                    <a:pt x="0" y="56"/>
                  </a:moveTo>
                  <a:lnTo>
                    <a:pt x="100" y="0"/>
                  </a:lnTo>
                  <a:lnTo>
                    <a:pt x="6" y="74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71"/>
            <p:cNvSpPr>
              <a:spLocks/>
            </p:cNvSpPr>
            <p:nvPr/>
          </p:nvSpPr>
          <p:spPr bwMode="auto">
            <a:xfrm>
              <a:off x="2358" y="2115"/>
              <a:ext cx="1565" cy="639"/>
            </a:xfrm>
            <a:custGeom>
              <a:avLst/>
              <a:gdLst>
                <a:gd name="T0" fmla="*/ 1565 w 1599"/>
                <a:gd name="T1" fmla="*/ 470 h 598"/>
                <a:gd name="T2" fmla="*/ 1492 w 1599"/>
                <a:gd name="T3" fmla="*/ 524 h 598"/>
                <a:gd name="T4" fmla="*/ 1279 w 1599"/>
                <a:gd name="T5" fmla="*/ 632 h 598"/>
                <a:gd name="T6" fmla="*/ 1156 w 1599"/>
                <a:gd name="T7" fmla="*/ 479 h 598"/>
                <a:gd name="T8" fmla="*/ 973 w 1599"/>
                <a:gd name="T9" fmla="*/ 387 h 598"/>
                <a:gd name="T10" fmla="*/ 488 w 1599"/>
                <a:gd name="T11" fmla="*/ 218 h 598"/>
                <a:gd name="T12" fmla="*/ 350 w 1599"/>
                <a:gd name="T13" fmla="*/ 57 h 598"/>
                <a:gd name="T14" fmla="*/ 104 w 1599"/>
                <a:gd name="T15" fmla="*/ 11 h 598"/>
                <a:gd name="T16" fmla="*/ 0 w 1599"/>
                <a:gd name="T17" fmla="*/ 121 h 59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99" h="598">
                  <a:moveTo>
                    <a:pt x="1599" y="440"/>
                  </a:moveTo>
                  <a:cubicBezTo>
                    <a:pt x="1587" y="448"/>
                    <a:pt x="1573" y="466"/>
                    <a:pt x="1524" y="490"/>
                  </a:cubicBezTo>
                  <a:cubicBezTo>
                    <a:pt x="1476" y="515"/>
                    <a:pt x="1364" y="598"/>
                    <a:pt x="1307" y="591"/>
                  </a:cubicBezTo>
                  <a:cubicBezTo>
                    <a:pt x="1250" y="584"/>
                    <a:pt x="1234" y="486"/>
                    <a:pt x="1181" y="448"/>
                  </a:cubicBezTo>
                  <a:cubicBezTo>
                    <a:pt x="1130" y="409"/>
                    <a:pt x="1107" y="402"/>
                    <a:pt x="994" y="362"/>
                  </a:cubicBezTo>
                  <a:cubicBezTo>
                    <a:pt x="879" y="321"/>
                    <a:pt x="604" y="255"/>
                    <a:pt x="499" y="204"/>
                  </a:cubicBezTo>
                  <a:cubicBezTo>
                    <a:pt x="393" y="153"/>
                    <a:pt x="423" y="85"/>
                    <a:pt x="358" y="53"/>
                  </a:cubicBezTo>
                  <a:cubicBezTo>
                    <a:pt x="292" y="21"/>
                    <a:pt x="166" y="0"/>
                    <a:pt x="106" y="10"/>
                  </a:cubicBezTo>
                  <a:cubicBezTo>
                    <a:pt x="46" y="20"/>
                    <a:pt x="22" y="92"/>
                    <a:pt x="0" y="113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Text Box 36"/>
            <p:cNvSpPr txBox="1">
              <a:spLocks noChangeArrowheads="1"/>
            </p:cNvSpPr>
            <p:nvPr/>
          </p:nvSpPr>
          <p:spPr bwMode="auto">
            <a:xfrm>
              <a:off x="4108" y="3063"/>
              <a:ext cx="294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GB" dirty="0" err="1" smtClean="0"/>
                <a:t>Alov</a:t>
              </a:r>
              <a:endParaRPr lang="en-GB" dirty="0"/>
            </a:p>
          </p:txBody>
        </p:sp>
        <p:sp>
          <p:nvSpPr>
            <p:cNvPr id="93" name="Text Box 36"/>
            <p:cNvSpPr txBox="1">
              <a:spLocks noChangeArrowheads="1"/>
            </p:cNvSpPr>
            <p:nvPr/>
          </p:nvSpPr>
          <p:spPr bwMode="auto">
            <a:xfrm>
              <a:off x="4143" y="2485"/>
              <a:ext cx="371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GB" dirty="0" err="1" smtClean="0"/>
                <a:t>Ka</a:t>
              </a:r>
              <a:r>
                <a:rPr lang="en-GB" dirty="0" err="1"/>
                <a:t>p</a:t>
              </a:r>
              <a:r>
                <a:rPr lang="en-GB" dirty="0" err="1" smtClean="0"/>
                <a:t>az</a:t>
              </a:r>
              <a:endParaRPr lang="en-GB" dirty="0"/>
            </a:p>
          </p:txBody>
        </p:sp>
      </p:grpSp>
      <p:sp>
        <p:nvSpPr>
          <p:cNvPr id="2" name="Freeform 1"/>
          <p:cNvSpPr/>
          <p:nvPr/>
        </p:nvSpPr>
        <p:spPr>
          <a:xfrm>
            <a:off x="2071991" y="1711985"/>
            <a:ext cx="4046707" cy="2198534"/>
          </a:xfrm>
          <a:custGeom>
            <a:avLst/>
            <a:gdLst>
              <a:gd name="connsiteX0" fmla="*/ 4046707 w 4046707"/>
              <a:gd name="connsiteY0" fmla="*/ 2198534 h 2198534"/>
              <a:gd name="connsiteX1" fmla="*/ 4007796 w 4046707"/>
              <a:gd name="connsiteY1" fmla="*/ 2149896 h 2198534"/>
              <a:gd name="connsiteX2" fmla="*/ 3968886 w 4046707"/>
              <a:gd name="connsiteY2" fmla="*/ 2091530 h 2198534"/>
              <a:gd name="connsiteX3" fmla="*/ 3920247 w 4046707"/>
              <a:gd name="connsiteY3" fmla="*/ 2033164 h 2198534"/>
              <a:gd name="connsiteX4" fmla="*/ 3891064 w 4046707"/>
              <a:gd name="connsiteY4" fmla="*/ 1984526 h 2198534"/>
              <a:gd name="connsiteX5" fmla="*/ 3881337 w 4046707"/>
              <a:gd name="connsiteY5" fmla="*/ 1955343 h 2198534"/>
              <a:gd name="connsiteX6" fmla="*/ 3832698 w 4046707"/>
              <a:gd name="connsiteY6" fmla="*/ 1906704 h 2198534"/>
              <a:gd name="connsiteX7" fmla="*/ 3793788 w 4046707"/>
              <a:gd name="connsiteY7" fmla="*/ 1867794 h 2198534"/>
              <a:gd name="connsiteX8" fmla="*/ 3745149 w 4046707"/>
              <a:gd name="connsiteY8" fmla="*/ 1819155 h 2198534"/>
              <a:gd name="connsiteX9" fmla="*/ 3647873 w 4046707"/>
              <a:gd name="connsiteY9" fmla="*/ 1751062 h 2198534"/>
              <a:gd name="connsiteX10" fmla="*/ 3618690 w 4046707"/>
              <a:gd name="connsiteY10" fmla="*/ 1731606 h 2198534"/>
              <a:gd name="connsiteX11" fmla="*/ 3589507 w 4046707"/>
              <a:gd name="connsiteY11" fmla="*/ 1712151 h 2198534"/>
              <a:gd name="connsiteX12" fmla="*/ 3560324 w 4046707"/>
              <a:gd name="connsiteY12" fmla="*/ 1682968 h 2198534"/>
              <a:gd name="connsiteX13" fmla="*/ 3501958 w 4046707"/>
              <a:gd name="connsiteY13" fmla="*/ 1644058 h 2198534"/>
              <a:gd name="connsiteX14" fmla="*/ 3453320 w 4046707"/>
              <a:gd name="connsiteY14" fmla="*/ 1614875 h 2198534"/>
              <a:gd name="connsiteX15" fmla="*/ 3433864 w 4046707"/>
              <a:gd name="connsiteY15" fmla="*/ 1595419 h 2198534"/>
              <a:gd name="connsiteX16" fmla="*/ 3404681 w 4046707"/>
              <a:gd name="connsiteY16" fmla="*/ 1575964 h 2198534"/>
              <a:gd name="connsiteX17" fmla="*/ 3385226 w 4046707"/>
              <a:gd name="connsiteY17" fmla="*/ 1546781 h 2198534"/>
              <a:gd name="connsiteX18" fmla="*/ 3356043 w 4046707"/>
              <a:gd name="connsiteY18" fmla="*/ 1537053 h 2198534"/>
              <a:gd name="connsiteX19" fmla="*/ 3326860 w 4046707"/>
              <a:gd name="connsiteY19" fmla="*/ 1517598 h 2198534"/>
              <a:gd name="connsiteX20" fmla="*/ 3268494 w 4046707"/>
              <a:gd name="connsiteY20" fmla="*/ 1449504 h 2198534"/>
              <a:gd name="connsiteX21" fmla="*/ 3239311 w 4046707"/>
              <a:gd name="connsiteY21" fmla="*/ 1439777 h 2198534"/>
              <a:gd name="connsiteX22" fmla="*/ 3200400 w 4046707"/>
              <a:gd name="connsiteY22" fmla="*/ 1400866 h 2198534"/>
              <a:gd name="connsiteX23" fmla="*/ 3142035 w 4046707"/>
              <a:gd name="connsiteY23" fmla="*/ 1361955 h 2198534"/>
              <a:gd name="connsiteX24" fmla="*/ 3093396 w 4046707"/>
              <a:gd name="connsiteY24" fmla="*/ 1332772 h 2198534"/>
              <a:gd name="connsiteX25" fmla="*/ 3073941 w 4046707"/>
              <a:gd name="connsiteY25" fmla="*/ 1303589 h 2198534"/>
              <a:gd name="connsiteX26" fmla="*/ 3044758 w 4046707"/>
              <a:gd name="connsiteY26" fmla="*/ 1284134 h 2198534"/>
              <a:gd name="connsiteX27" fmla="*/ 3035030 w 4046707"/>
              <a:gd name="connsiteY27" fmla="*/ 1254951 h 2198534"/>
              <a:gd name="connsiteX28" fmla="*/ 3005847 w 4046707"/>
              <a:gd name="connsiteY28" fmla="*/ 1225768 h 2198534"/>
              <a:gd name="connsiteX29" fmla="*/ 2966937 w 4046707"/>
              <a:gd name="connsiteY29" fmla="*/ 1167402 h 2198534"/>
              <a:gd name="connsiteX30" fmla="*/ 2947481 w 4046707"/>
              <a:gd name="connsiteY30" fmla="*/ 1147947 h 2198534"/>
              <a:gd name="connsiteX31" fmla="*/ 2850205 w 4046707"/>
              <a:gd name="connsiteY31" fmla="*/ 1089581 h 2198534"/>
              <a:gd name="connsiteX32" fmla="*/ 2821022 w 4046707"/>
              <a:gd name="connsiteY32" fmla="*/ 1079853 h 2198534"/>
              <a:gd name="connsiteX33" fmla="*/ 2743200 w 4046707"/>
              <a:gd name="connsiteY33" fmla="*/ 1040943 h 2198534"/>
              <a:gd name="connsiteX34" fmla="*/ 2714018 w 4046707"/>
              <a:gd name="connsiteY34" fmla="*/ 1031215 h 2198534"/>
              <a:gd name="connsiteX35" fmla="*/ 2645924 w 4046707"/>
              <a:gd name="connsiteY35" fmla="*/ 982577 h 2198534"/>
              <a:gd name="connsiteX36" fmla="*/ 2626469 w 4046707"/>
              <a:gd name="connsiteY36" fmla="*/ 963121 h 2198534"/>
              <a:gd name="connsiteX37" fmla="*/ 2607013 w 4046707"/>
              <a:gd name="connsiteY37" fmla="*/ 933938 h 2198534"/>
              <a:gd name="connsiteX38" fmla="*/ 2568103 w 4046707"/>
              <a:gd name="connsiteY38" fmla="*/ 914483 h 2198534"/>
              <a:gd name="connsiteX39" fmla="*/ 2519464 w 4046707"/>
              <a:gd name="connsiteY39" fmla="*/ 875572 h 2198534"/>
              <a:gd name="connsiteX40" fmla="*/ 2470826 w 4046707"/>
              <a:gd name="connsiteY40" fmla="*/ 846389 h 2198534"/>
              <a:gd name="connsiteX41" fmla="*/ 2441643 w 4046707"/>
              <a:gd name="connsiteY41" fmla="*/ 817206 h 2198534"/>
              <a:gd name="connsiteX42" fmla="*/ 2402732 w 4046707"/>
              <a:gd name="connsiteY42" fmla="*/ 788024 h 2198534"/>
              <a:gd name="connsiteX43" fmla="*/ 2383277 w 4046707"/>
              <a:gd name="connsiteY43" fmla="*/ 768568 h 2198534"/>
              <a:gd name="connsiteX44" fmla="*/ 2324911 w 4046707"/>
              <a:gd name="connsiteY44" fmla="*/ 739385 h 2198534"/>
              <a:gd name="connsiteX45" fmla="*/ 2295728 w 4046707"/>
              <a:gd name="connsiteY45" fmla="*/ 719930 h 2198534"/>
              <a:gd name="connsiteX46" fmla="*/ 2266545 w 4046707"/>
              <a:gd name="connsiteY46" fmla="*/ 710202 h 2198534"/>
              <a:gd name="connsiteX47" fmla="*/ 2237362 w 4046707"/>
              <a:gd name="connsiteY47" fmla="*/ 690747 h 2198534"/>
              <a:gd name="connsiteX48" fmla="*/ 2169269 w 4046707"/>
              <a:gd name="connsiteY48" fmla="*/ 671292 h 2198534"/>
              <a:gd name="connsiteX49" fmla="*/ 2130358 w 4046707"/>
              <a:gd name="connsiteY49" fmla="*/ 651836 h 2198534"/>
              <a:gd name="connsiteX50" fmla="*/ 2101175 w 4046707"/>
              <a:gd name="connsiteY50" fmla="*/ 632381 h 2198534"/>
              <a:gd name="connsiteX51" fmla="*/ 2042809 w 4046707"/>
              <a:gd name="connsiteY51" fmla="*/ 612926 h 2198534"/>
              <a:gd name="connsiteX52" fmla="*/ 2013626 w 4046707"/>
              <a:gd name="connsiteY52" fmla="*/ 603198 h 2198534"/>
              <a:gd name="connsiteX53" fmla="*/ 1926077 w 4046707"/>
              <a:gd name="connsiteY53" fmla="*/ 574015 h 2198534"/>
              <a:gd name="connsiteX54" fmla="*/ 1896894 w 4046707"/>
              <a:gd name="connsiteY54" fmla="*/ 564287 h 2198534"/>
              <a:gd name="connsiteX55" fmla="*/ 1838528 w 4046707"/>
              <a:gd name="connsiteY55" fmla="*/ 535104 h 2198534"/>
              <a:gd name="connsiteX56" fmla="*/ 1760707 w 4046707"/>
              <a:gd name="connsiteY56" fmla="*/ 505921 h 2198534"/>
              <a:gd name="connsiteX57" fmla="*/ 1702341 w 4046707"/>
              <a:gd name="connsiteY57" fmla="*/ 467011 h 2198534"/>
              <a:gd name="connsiteX58" fmla="*/ 1653703 w 4046707"/>
              <a:gd name="connsiteY58" fmla="*/ 437828 h 2198534"/>
              <a:gd name="connsiteX59" fmla="*/ 1624520 w 4046707"/>
              <a:gd name="connsiteY59" fmla="*/ 418372 h 2198534"/>
              <a:gd name="connsiteX60" fmla="*/ 1566154 w 4046707"/>
              <a:gd name="connsiteY60" fmla="*/ 398917 h 2198534"/>
              <a:gd name="connsiteX61" fmla="*/ 1507788 w 4046707"/>
              <a:gd name="connsiteY61" fmla="*/ 369734 h 2198534"/>
              <a:gd name="connsiteX62" fmla="*/ 1439694 w 4046707"/>
              <a:gd name="connsiteY62" fmla="*/ 340551 h 2198534"/>
              <a:gd name="connsiteX63" fmla="*/ 1381328 w 4046707"/>
              <a:gd name="connsiteY63" fmla="*/ 321096 h 2198534"/>
              <a:gd name="connsiteX64" fmla="*/ 1352145 w 4046707"/>
              <a:gd name="connsiteY64" fmla="*/ 311368 h 2198534"/>
              <a:gd name="connsiteX65" fmla="*/ 1322962 w 4046707"/>
              <a:gd name="connsiteY65" fmla="*/ 291913 h 2198534"/>
              <a:gd name="connsiteX66" fmla="*/ 1284052 w 4046707"/>
              <a:gd name="connsiteY66" fmla="*/ 282185 h 2198534"/>
              <a:gd name="connsiteX67" fmla="*/ 1225686 w 4046707"/>
              <a:gd name="connsiteY67" fmla="*/ 262730 h 2198534"/>
              <a:gd name="connsiteX68" fmla="*/ 1167320 w 4046707"/>
              <a:gd name="connsiteY68" fmla="*/ 233547 h 2198534"/>
              <a:gd name="connsiteX69" fmla="*/ 1099226 w 4046707"/>
              <a:gd name="connsiteY69" fmla="*/ 204364 h 2198534"/>
              <a:gd name="connsiteX70" fmla="*/ 1011677 w 4046707"/>
              <a:gd name="connsiteY70" fmla="*/ 165453 h 2198534"/>
              <a:gd name="connsiteX71" fmla="*/ 982494 w 4046707"/>
              <a:gd name="connsiteY71" fmla="*/ 155726 h 2198534"/>
              <a:gd name="connsiteX72" fmla="*/ 953311 w 4046707"/>
              <a:gd name="connsiteY72" fmla="*/ 136270 h 2198534"/>
              <a:gd name="connsiteX73" fmla="*/ 836579 w 4046707"/>
              <a:gd name="connsiteY73" fmla="*/ 116815 h 2198534"/>
              <a:gd name="connsiteX74" fmla="*/ 710120 w 4046707"/>
              <a:gd name="connsiteY74" fmla="*/ 97360 h 2198534"/>
              <a:gd name="connsiteX75" fmla="*/ 457200 w 4046707"/>
              <a:gd name="connsiteY75" fmla="*/ 77904 h 2198534"/>
              <a:gd name="connsiteX76" fmla="*/ 398835 w 4046707"/>
              <a:gd name="connsiteY76" fmla="*/ 68177 h 2198534"/>
              <a:gd name="connsiteX77" fmla="*/ 252920 w 4046707"/>
              <a:gd name="connsiteY77" fmla="*/ 19538 h 2198534"/>
              <a:gd name="connsiteX78" fmla="*/ 223737 w 4046707"/>
              <a:gd name="connsiteY78" fmla="*/ 9811 h 2198534"/>
              <a:gd name="connsiteX79" fmla="*/ 194554 w 4046707"/>
              <a:gd name="connsiteY79" fmla="*/ 83 h 2198534"/>
              <a:gd name="connsiteX80" fmla="*/ 0 w 4046707"/>
              <a:gd name="connsiteY80" fmla="*/ 19538 h 2198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4046707" h="2198534">
                <a:moveTo>
                  <a:pt x="4046707" y="2198534"/>
                </a:moveTo>
                <a:cubicBezTo>
                  <a:pt x="4033737" y="2182321"/>
                  <a:pt x="4020008" y="2166687"/>
                  <a:pt x="4007796" y="2149896"/>
                </a:cubicBezTo>
                <a:cubicBezTo>
                  <a:pt x="3994043" y="2130986"/>
                  <a:pt x="3985420" y="2108064"/>
                  <a:pt x="3968886" y="2091530"/>
                </a:cubicBezTo>
                <a:cubicBezTo>
                  <a:pt x="3931436" y="2054080"/>
                  <a:pt x="3947334" y="2073793"/>
                  <a:pt x="3920247" y="2033164"/>
                </a:cubicBezTo>
                <a:cubicBezTo>
                  <a:pt x="3892692" y="1950494"/>
                  <a:pt x="3931123" y="2051290"/>
                  <a:pt x="3891064" y="1984526"/>
                </a:cubicBezTo>
                <a:cubicBezTo>
                  <a:pt x="3885788" y="1975733"/>
                  <a:pt x="3887489" y="1963546"/>
                  <a:pt x="3881337" y="1955343"/>
                </a:cubicBezTo>
                <a:cubicBezTo>
                  <a:pt x="3867580" y="1937000"/>
                  <a:pt x="3832698" y="1906704"/>
                  <a:pt x="3832698" y="1906704"/>
                </a:cubicBezTo>
                <a:cubicBezTo>
                  <a:pt x="3812523" y="1846176"/>
                  <a:pt x="3839904" y="1902381"/>
                  <a:pt x="3793788" y="1867794"/>
                </a:cubicBezTo>
                <a:cubicBezTo>
                  <a:pt x="3775445" y="1854037"/>
                  <a:pt x="3763492" y="1832912"/>
                  <a:pt x="3745149" y="1819155"/>
                </a:cubicBezTo>
                <a:cubicBezTo>
                  <a:pt x="3687526" y="1775937"/>
                  <a:pt x="3719739" y="1798972"/>
                  <a:pt x="3647873" y="1751062"/>
                </a:cubicBezTo>
                <a:lnTo>
                  <a:pt x="3618690" y="1731606"/>
                </a:lnTo>
                <a:cubicBezTo>
                  <a:pt x="3608962" y="1725121"/>
                  <a:pt x="3597774" y="1720418"/>
                  <a:pt x="3589507" y="1712151"/>
                </a:cubicBezTo>
                <a:cubicBezTo>
                  <a:pt x="3579779" y="1702423"/>
                  <a:pt x="3571183" y="1691414"/>
                  <a:pt x="3560324" y="1682968"/>
                </a:cubicBezTo>
                <a:cubicBezTo>
                  <a:pt x="3541867" y="1668613"/>
                  <a:pt x="3518491" y="1660592"/>
                  <a:pt x="3501958" y="1644058"/>
                </a:cubicBezTo>
                <a:cubicBezTo>
                  <a:pt x="3475253" y="1617351"/>
                  <a:pt x="3491204" y="1627502"/>
                  <a:pt x="3453320" y="1614875"/>
                </a:cubicBezTo>
                <a:cubicBezTo>
                  <a:pt x="3446835" y="1608390"/>
                  <a:pt x="3441026" y="1601148"/>
                  <a:pt x="3433864" y="1595419"/>
                </a:cubicBezTo>
                <a:cubicBezTo>
                  <a:pt x="3424735" y="1588116"/>
                  <a:pt x="3412948" y="1584231"/>
                  <a:pt x="3404681" y="1575964"/>
                </a:cubicBezTo>
                <a:cubicBezTo>
                  <a:pt x="3396414" y="1567697"/>
                  <a:pt x="3394355" y="1554084"/>
                  <a:pt x="3385226" y="1546781"/>
                </a:cubicBezTo>
                <a:cubicBezTo>
                  <a:pt x="3377219" y="1540375"/>
                  <a:pt x="3365214" y="1541639"/>
                  <a:pt x="3356043" y="1537053"/>
                </a:cubicBezTo>
                <a:cubicBezTo>
                  <a:pt x="3345586" y="1531825"/>
                  <a:pt x="3336588" y="1524083"/>
                  <a:pt x="3326860" y="1517598"/>
                </a:cubicBezTo>
                <a:cubicBezTo>
                  <a:pt x="3314413" y="1498927"/>
                  <a:pt x="3288713" y="1456243"/>
                  <a:pt x="3268494" y="1449504"/>
                </a:cubicBezTo>
                <a:lnTo>
                  <a:pt x="3239311" y="1439777"/>
                </a:lnTo>
                <a:cubicBezTo>
                  <a:pt x="3226341" y="1426807"/>
                  <a:pt x="3215662" y="1411041"/>
                  <a:pt x="3200400" y="1400866"/>
                </a:cubicBezTo>
                <a:cubicBezTo>
                  <a:pt x="3180945" y="1387896"/>
                  <a:pt x="3158569" y="1378488"/>
                  <a:pt x="3142035" y="1361955"/>
                </a:cubicBezTo>
                <a:cubicBezTo>
                  <a:pt x="3115328" y="1335250"/>
                  <a:pt x="3131280" y="1345400"/>
                  <a:pt x="3093396" y="1332772"/>
                </a:cubicBezTo>
                <a:cubicBezTo>
                  <a:pt x="3086911" y="1323044"/>
                  <a:pt x="3082208" y="1311856"/>
                  <a:pt x="3073941" y="1303589"/>
                </a:cubicBezTo>
                <a:cubicBezTo>
                  <a:pt x="3065674" y="1295322"/>
                  <a:pt x="3052061" y="1293263"/>
                  <a:pt x="3044758" y="1284134"/>
                </a:cubicBezTo>
                <a:cubicBezTo>
                  <a:pt x="3038352" y="1276127"/>
                  <a:pt x="3040718" y="1263483"/>
                  <a:pt x="3035030" y="1254951"/>
                </a:cubicBezTo>
                <a:cubicBezTo>
                  <a:pt x="3027399" y="1243505"/>
                  <a:pt x="3014293" y="1236627"/>
                  <a:pt x="3005847" y="1225768"/>
                </a:cubicBezTo>
                <a:cubicBezTo>
                  <a:pt x="2991492" y="1207311"/>
                  <a:pt x="2983471" y="1183935"/>
                  <a:pt x="2966937" y="1167402"/>
                </a:cubicBezTo>
                <a:cubicBezTo>
                  <a:pt x="2960452" y="1160917"/>
                  <a:pt x="2954818" y="1153450"/>
                  <a:pt x="2947481" y="1147947"/>
                </a:cubicBezTo>
                <a:cubicBezTo>
                  <a:pt x="2916744" y="1124894"/>
                  <a:pt x="2885412" y="1104670"/>
                  <a:pt x="2850205" y="1089581"/>
                </a:cubicBezTo>
                <a:cubicBezTo>
                  <a:pt x="2840780" y="1085542"/>
                  <a:pt x="2830750" y="1083096"/>
                  <a:pt x="2821022" y="1079853"/>
                </a:cubicBezTo>
                <a:cubicBezTo>
                  <a:pt x="2787064" y="1045897"/>
                  <a:pt x="2810268" y="1063299"/>
                  <a:pt x="2743200" y="1040943"/>
                </a:cubicBezTo>
                <a:lnTo>
                  <a:pt x="2714018" y="1031215"/>
                </a:lnTo>
                <a:cubicBezTo>
                  <a:pt x="2667856" y="985053"/>
                  <a:pt x="2692509" y="998104"/>
                  <a:pt x="2645924" y="982577"/>
                </a:cubicBezTo>
                <a:cubicBezTo>
                  <a:pt x="2639439" y="976092"/>
                  <a:pt x="2632198" y="970283"/>
                  <a:pt x="2626469" y="963121"/>
                </a:cubicBezTo>
                <a:cubicBezTo>
                  <a:pt x="2619166" y="953992"/>
                  <a:pt x="2615995" y="941423"/>
                  <a:pt x="2607013" y="933938"/>
                </a:cubicBezTo>
                <a:cubicBezTo>
                  <a:pt x="2595873" y="924655"/>
                  <a:pt x="2580693" y="921677"/>
                  <a:pt x="2568103" y="914483"/>
                </a:cubicBezTo>
                <a:cubicBezTo>
                  <a:pt x="2485158" y="867086"/>
                  <a:pt x="2583376" y="921224"/>
                  <a:pt x="2519464" y="875572"/>
                </a:cubicBezTo>
                <a:cubicBezTo>
                  <a:pt x="2504079" y="864582"/>
                  <a:pt x="2485952" y="857733"/>
                  <a:pt x="2470826" y="846389"/>
                </a:cubicBezTo>
                <a:cubicBezTo>
                  <a:pt x="2459820" y="838135"/>
                  <a:pt x="2452088" y="826159"/>
                  <a:pt x="2441643" y="817206"/>
                </a:cubicBezTo>
                <a:cubicBezTo>
                  <a:pt x="2429333" y="806655"/>
                  <a:pt x="2415187" y="798403"/>
                  <a:pt x="2402732" y="788024"/>
                </a:cubicBezTo>
                <a:cubicBezTo>
                  <a:pt x="2395686" y="782153"/>
                  <a:pt x="2390439" y="774297"/>
                  <a:pt x="2383277" y="768568"/>
                </a:cubicBezTo>
                <a:cubicBezTo>
                  <a:pt x="2336819" y="731401"/>
                  <a:pt x="2372854" y="763356"/>
                  <a:pt x="2324911" y="739385"/>
                </a:cubicBezTo>
                <a:cubicBezTo>
                  <a:pt x="2314454" y="734157"/>
                  <a:pt x="2306185" y="725158"/>
                  <a:pt x="2295728" y="719930"/>
                </a:cubicBezTo>
                <a:cubicBezTo>
                  <a:pt x="2286557" y="715344"/>
                  <a:pt x="2275716" y="714788"/>
                  <a:pt x="2266545" y="710202"/>
                </a:cubicBezTo>
                <a:cubicBezTo>
                  <a:pt x="2256088" y="704974"/>
                  <a:pt x="2247819" y="695975"/>
                  <a:pt x="2237362" y="690747"/>
                </a:cubicBezTo>
                <a:cubicBezTo>
                  <a:pt x="2223403" y="683768"/>
                  <a:pt x="2181741" y="674410"/>
                  <a:pt x="2169269" y="671292"/>
                </a:cubicBezTo>
                <a:cubicBezTo>
                  <a:pt x="2156299" y="664807"/>
                  <a:pt x="2142949" y="659031"/>
                  <a:pt x="2130358" y="651836"/>
                </a:cubicBezTo>
                <a:cubicBezTo>
                  <a:pt x="2120207" y="646036"/>
                  <a:pt x="2111859" y="637129"/>
                  <a:pt x="2101175" y="632381"/>
                </a:cubicBezTo>
                <a:cubicBezTo>
                  <a:pt x="2082435" y="624052"/>
                  <a:pt x="2062264" y="619411"/>
                  <a:pt x="2042809" y="612926"/>
                </a:cubicBezTo>
                <a:lnTo>
                  <a:pt x="2013626" y="603198"/>
                </a:lnTo>
                <a:lnTo>
                  <a:pt x="1926077" y="574015"/>
                </a:lnTo>
                <a:cubicBezTo>
                  <a:pt x="1916349" y="570772"/>
                  <a:pt x="1905426" y="569975"/>
                  <a:pt x="1896894" y="564287"/>
                </a:cubicBezTo>
                <a:cubicBezTo>
                  <a:pt x="1840812" y="526899"/>
                  <a:pt x="1894912" y="559269"/>
                  <a:pt x="1838528" y="535104"/>
                </a:cubicBezTo>
                <a:cubicBezTo>
                  <a:pt x="1767314" y="504583"/>
                  <a:pt x="1832445" y="523856"/>
                  <a:pt x="1760707" y="505921"/>
                </a:cubicBezTo>
                <a:cubicBezTo>
                  <a:pt x="1686494" y="431708"/>
                  <a:pt x="1772734" y="509247"/>
                  <a:pt x="1702341" y="467011"/>
                </a:cubicBezTo>
                <a:cubicBezTo>
                  <a:pt x="1635577" y="426952"/>
                  <a:pt x="1736373" y="465383"/>
                  <a:pt x="1653703" y="437828"/>
                </a:cubicBezTo>
                <a:cubicBezTo>
                  <a:pt x="1643975" y="431343"/>
                  <a:pt x="1635204" y="423120"/>
                  <a:pt x="1624520" y="418372"/>
                </a:cubicBezTo>
                <a:cubicBezTo>
                  <a:pt x="1605780" y="410043"/>
                  <a:pt x="1583218" y="410292"/>
                  <a:pt x="1566154" y="398917"/>
                </a:cubicBezTo>
                <a:cubicBezTo>
                  <a:pt x="1528439" y="373774"/>
                  <a:pt x="1548062" y="383159"/>
                  <a:pt x="1507788" y="369734"/>
                </a:cubicBezTo>
                <a:cubicBezTo>
                  <a:pt x="1473444" y="335392"/>
                  <a:pt x="1503088" y="357840"/>
                  <a:pt x="1439694" y="340551"/>
                </a:cubicBezTo>
                <a:cubicBezTo>
                  <a:pt x="1419909" y="335155"/>
                  <a:pt x="1400783" y="327581"/>
                  <a:pt x="1381328" y="321096"/>
                </a:cubicBezTo>
                <a:cubicBezTo>
                  <a:pt x="1371600" y="317853"/>
                  <a:pt x="1360677" y="317056"/>
                  <a:pt x="1352145" y="311368"/>
                </a:cubicBezTo>
                <a:cubicBezTo>
                  <a:pt x="1342417" y="304883"/>
                  <a:pt x="1333708" y="296518"/>
                  <a:pt x="1322962" y="291913"/>
                </a:cubicBezTo>
                <a:cubicBezTo>
                  <a:pt x="1310674" y="286647"/>
                  <a:pt x="1296857" y="286027"/>
                  <a:pt x="1284052" y="282185"/>
                </a:cubicBezTo>
                <a:cubicBezTo>
                  <a:pt x="1264409" y="276292"/>
                  <a:pt x="1225686" y="262730"/>
                  <a:pt x="1225686" y="262730"/>
                </a:cubicBezTo>
                <a:cubicBezTo>
                  <a:pt x="1186527" y="223573"/>
                  <a:pt x="1230068" y="260439"/>
                  <a:pt x="1167320" y="233547"/>
                </a:cubicBezTo>
                <a:cubicBezTo>
                  <a:pt x="1073273" y="193241"/>
                  <a:pt x="1210934" y="232292"/>
                  <a:pt x="1099226" y="204364"/>
                </a:cubicBezTo>
                <a:cubicBezTo>
                  <a:pt x="1052981" y="173534"/>
                  <a:pt x="1081132" y="188605"/>
                  <a:pt x="1011677" y="165453"/>
                </a:cubicBezTo>
                <a:lnTo>
                  <a:pt x="982494" y="155726"/>
                </a:lnTo>
                <a:cubicBezTo>
                  <a:pt x="972766" y="149241"/>
                  <a:pt x="964608" y="139282"/>
                  <a:pt x="953311" y="136270"/>
                </a:cubicBezTo>
                <a:cubicBezTo>
                  <a:pt x="915196" y="126106"/>
                  <a:pt x="875260" y="124552"/>
                  <a:pt x="836579" y="116815"/>
                </a:cubicBezTo>
                <a:cubicBezTo>
                  <a:pt x="762307" y="101960"/>
                  <a:pt x="804347" y="109138"/>
                  <a:pt x="710120" y="97360"/>
                </a:cubicBezTo>
                <a:cubicBezTo>
                  <a:pt x="595740" y="68764"/>
                  <a:pt x="717631" y="96506"/>
                  <a:pt x="457200" y="77904"/>
                </a:cubicBezTo>
                <a:cubicBezTo>
                  <a:pt x="437527" y="76499"/>
                  <a:pt x="418290" y="71419"/>
                  <a:pt x="398835" y="68177"/>
                </a:cubicBezTo>
                <a:lnTo>
                  <a:pt x="252920" y="19538"/>
                </a:lnTo>
                <a:lnTo>
                  <a:pt x="223737" y="9811"/>
                </a:lnTo>
                <a:lnTo>
                  <a:pt x="194554" y="83"/>
                </a:lnTo>
                <a:cubicBezTo>
                  <a:pt x="12216" y="10213"/>
                  <a:pt x="71742" y="-16329"/>
                  <a:pt x="0" y="19538"/>
                </a:cubicBezTo>
              </a:path>
            </a:pathLst>
          </a:cu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600200" y="1611868"/>
            <a:ext cx="9989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Novorossiysk</a:t>
            </a:r>
            <a:r>
              <a:rPr lang="en-US" dirty="0"/>
              <a:t> </a:t>
            </a:r>
          </a:p>
        </p:txBody>
      </p:sp>
      <p:sp>
        <p:nvSpPr>
          <p:cNvPr id="89" name="Regular Pentagon 88"/>
          <p:cNvSpPr/>
          <p:nvPr/>
        </p:nvSpPr>
        <p:spPr>
          <a:xfrm>
            <a:off x="6553200" y="3673905"/>
            <a:ext cx="147114" cy="136095"/>
          </a:xfrm>
          <a:prstGeom prst="pent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102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0"/>
            <a:ext cx="7543800" cy="1304828"/>
          </a:xfrm>
        </p:spPr>
        <p:txBody>
          <a:bodyPr anchor="ctr" anchorCtr="0">
            <a:normAutofit/>
          </a:bodyPr>
          <a:lstStyle/>
          <a:p>
            <a:pPr>
              <a:spcBef>
                <a:spcPts val="0"/>
              </a:spcBef>
            </a:pPr>
            <a:r>
              <a:rPr lang="en-GB" sz="4400" dirty="0" smtClean="0"/>
              <a:t>Adding Gas to Oil</a:t>
            </a:r>
            <a:endParaRPr lang="en-US" sz="4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0" y="1304828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9144" y="192057"/>
            <a:ext cx="1391056" cy="1057500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357158" y="2019304"/>
            <a:ext cx="4286280" cy="3838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371475" algn="l">
              <a:buFont typeface="Arial" pitchFamily="34" charset="0"/>
              <a:buChar char="•"/>
            </a:pPr>
            <a:r>
              <a:rPr lang="en-GB" sz="1800" dirty="0" smtClean="0">
                <a:solidFill>
                  <a:schemeClr val="tx1"/>
                </a:solidFill>
              </a:rPr>
              <a:t>Shah Deniz Gas Field – the largest discovery since 1978</a:t>
            </a:r>
          </a:p>
          <a:p>
            <a:pPr marL="457200" indent="-371475" algn="l">
              <a:buFont typeface="Arial" pitchFamily="34" charset="0"/>
              <a:buChar char="•"/>
            </a:pPr>
            <a:endParaRPr lang="en-GB" sz="1800" dirty="0" smtClean="0">
              <a:solidFill>
                <a:schemeClr val="tx1"/>
              </a:solidFill>
            </a:endParaRPr>
          </a:p>
          <a:p>
            <a:pPr marL="457200" indent="-371475" algn="l">
              <a:buFont typeface="Arial" pitchFamily="34" charset="0"/>
              <a:buChar char="•"/>
            </a:pPr>
            <a:r>
              <a:rPr lang="en-GB" sz="1800" dirty="0" smtClean="0">
                <a:solidFill>
                  <a:schemeClr val="tx1"/>
                </a:solidFill>
              </a:rPr>
              <a:t>Exporting gas to EU, Georgia, Russia and Iran </a:t>
            </a:r>
          </a:p>
          <a:p>
            <a:pPr marL="457200" indent="-371475" algn="l">
              <a:buFont typeface="Arial" pitchFamily="34" charset="0"/>
              <a:buChar char="•"/>
            </a:pPr>
            <a:endParaRPr lang="en-GB" sz="1800" dirty="0" smtClean="0">
              <a:solidFill>
                <a:schemeClr val="tx1"/>
              </a:solidFill>
            </a:endParaRPr>
          </a:p>
          <a:p>
            <a:pPr marL="457200" indent="-371475" algn="l">
              <a:buFont typeface="Arial" pitchFamily="34" charset="0"/>
              <a:buChar char="•"/>
            </a:pPr>
            <a:r>
              <a:rPr lang="en-GB" sz="1800" dirty="0" smtClean="0">
                <a:solidFill>
                  <a:schemeClr val="tx1"/>
                </a:solidFill>
              </a:rPr>
              <a:t>Significant future export potential </a:t>
            </a:r>
            <a:r>
              <a:rPr lang="en-GB" sz="1800" dirty="0" smtClean="0">
                <a:solidFill>
                  <a:schemeClr val="tx1"/>
                </a:solidFill>
              </a:rPr>
              <a:t>– circa 25 </a:t>
            </a:r>
            <a:r>
              <a:rPr lang="en-GB" sz="1800" dirty="0" err="1" smtClean="0">
                <a:solidFill>
                  <a:schemeClr val="tx1"/>
                </a:solidFill>
              </a:rPr>
              <a:t>bln</a:t>
            </a:r>
            <a:r>
              <a:rPr lang="en-GB" sz="1800" dirty="0" smtClean="0">
                <a:solidFill>
                  <a:schemeClr val="tx1"/>
                </a:solidFill>
              </a:rPr>
              <a:t> </a:t>
            </a:r>
            <a:r>
              <a:rPr lang="en-GB" sz="1800" dirty="0" err="1" smtClean="0">
                <a:solidFill>
                  <a:schemeClr val="tx1"/>
                </a:solidFill>
              </a:rPr>
              <a:t>m3</a:t>
            </a:r>
            <a:endParaRPr lang="en-GB" sz="1800" dirty="0" smtClean="0">
              <a:solidFill>
                <a:schemeClr val="tx1"/>
              </a:solidFill>
            </a:endParaRPr>
          </a:p>
          <a:p>
            <a:pPr marL="457200" indent="-371475" algn="l"/>
            <a:endParaRPr lang="en-GB" sz="1800" dirty="0" smtClean="0">
              <a:solidFill>
                <a:schemeClr val="tx1"/>
              </a:solidFill>
            </a:endParaRPr>
          </a:p>
          <a:p>
            <a:pPr marL="457200" indent="-371475" algn="l">
              <a:buFont typeface="Arial" pitchFamily="34" charset="0"/>
              <a:buChar char="•"/>
            </a:pPr>
            <a:r>
              <a:rPr lang="en-GB" sz="1800" dirty="0" smtClean="0">
                <a:solidFill>
                  <a:schemeClr val="tx1"/>
                </a:solidFill>
              </a:rPr>
              <a:t>Multiple export routes being lobbied by EU</a:t>
            </a:r>
          </a:p>
          <a:p>
            <a:pPr marL="457200" indent="-457200" algn="l"/>
            <a:r>
              <a:rPr lang="en-GB" sz="1800" dirty="0" smtClean="0">
                <a:solidFill>
                  <a:schemeClr val="tx1"/>
                </a:solidFill>
              </a:rPr>
              <a:t> 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4929190" y="1428736"/>
          <a:ext cx="3786214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66879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0"/>
            <a:ext cx="7543800" cy="1304828"/>
          </a:xfrm>
        </p:spPr>
        <p:txBody>
          <a:bodyPr anchor="ctr" anchorCtr="0">
            <a:normAutofit/>
          </a:bodyPr>
          <a:lstStyle/>
          <a:p>
            <a:pPr>
              <a:spcBef>
                <a:spcPts val="0"/>
              </a:spcBef>
            </a:pPr>
            <a:r>
              <a:rPr lang="en-GB" sz="4400" dirty="0" smtClean="0"/>
              <a:t>GDP Growth</a:t>
            </a:r>
            <a:endParaRPr lang="en-US" sz="4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0" y="1304828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9144" y="192057"/>
            <a:ext cx="1391056" cy="1057500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428860" y="1500175"/>
          <a:ext cx="4429156" cy="4712893"/>
        </p:xfrm>
        <a:graphic>
          <a:graphicData uri="http://schemas.openxmlformats.org/drawingml/2006/table">
            <a:tbl>
              <a:tblPr/>
              <a:tblGrid>
                <a:gridCol w="2163074"/>
                <a:gridCol w="2266082"/>
              </a:tblGrid>
              <a:tr h="3694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Times New Roman"/>
                          <a:ea typeface="Calibri"/>
                          <a:cs typeface="Times New Roman"/>
                        </a:rPr>
                        <a:t>Year</a:t>
                      </a:r>
                      <a:endParaRPr lang="en-GB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Times New Roman"/>
                          <a:ea typeface="Calibri"/>
                          <a:cs typeface="Times New Roman"/>
                        </a:rPr>
                        <a:t>% GDP Growth</a:t>
                      </a:r>
                      <a:endParaRPr lang="en-GB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Calibri"/>
                          <a:cs typeface="Times New Roman"/>
                        </a:rPr>
                        <a:t>1999</a:t>
                      </a: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11.4</a:t>
                      </a: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Calibri"/>
                          <a:cs typeface="Times New Roman"/>
                        </a:rPr>
                        <a:t>2000</a:t>
                      </a: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Calibri"/>
                          <a:cs typeface="Times New Roman"/>
                        </a:rPr>
                        <a:t>6.2</a:t>
                      </a: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Calibri"/>
                          <a:cs typeface="Times New Roman"/>
                        </a:rPr>
                        <a:t>2001</a:t>
                      </a: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6.5</a:t>
                      </a: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Calibri"/>
                          <a:cs typeface="Times New Roman"/>
                        </a:rPr>
                        <a:t>2002</a:t>
                      </a: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Calibri"/>
                          <a:cs typeface="Times New Roman"/>
                        </a:rPr>
                        <a:t>8.1</a:t>
                      </a: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Calibri"/>
                          <a:cs typeface="Times New Roman"/>
                        </a:rPr>
                        <a:t>2003</a:t>
                      </a: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10.5</a:t>
                      </a: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Calibri"/>
                          <a:cs typeface="Times New Roman"/>
                        </a:rPr>
                        <a:t>2004</a:t>
                      </a: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10.2</a:t>
                      </a: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Calibri"/>
                          <a:cs typeface="Times New Roman"/>
                        </a:rPr>
                        <a:t>2005</a:t>
                      </a: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26.4</a:t>
                      </a: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Calibri"/>
                          <a:cs typeface="Times New Roman"/>
                        </a:rPr>
                        <a:t>2006</a:t>
                      </a: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34.5</a:t>
                      </a: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Calibri"/>
                          <a:cs typeface="Times New Roman"/>
                        </a:rPr>
                        <a:t>2007</a:t>
                      </a: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Calibri"/>
                          <a:cs typeface="Times New Roman"/>
                        </a:rPr>
                        <a:t>2008</a:t>
                      </a: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10.8</a:t>
                      </a: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Calibri"/>
                          <a:cs typeface="Times New Roman"/>
                        </a:rPr>
                        <a:t>2009</a:t>
                      </a: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Calibri"/>
                          <a:cs typeface="Times New Roman"/>
                        </a:rPr>
                        <a:t>9.3</a:t>
                      </a:r>
                      <a:endParaRPr lang="en-GB" sz="2000" b="1" kern="12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Calibri"/>
                          <a:cs typeface="Times New Roman"/>
                        </a:rPr>
                        <a:t>2010</a:t>
                      </a: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Calibri"/>
                          <a:cs typeface="Times New Roman"/>
                        </a:rPr>
                        <a:t>4.3</a:t>
                      </a: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2102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0"/>
            <a:ext cx="7543800" cy="1304828"/>
          </a:xfrm>
        </p:spPr>
        <p:txBody>
          <a:bodyPr anchor="ctr" anchorCtr="0">
            <a:normAutofit/>
          </a:bodyPr>
          <a:lstStyle/>
          <a:p>
            <a:pPr>
              <a:spcBef>
                <a:spcPts val="0"/>
              </a:spcBef>
            </a:pPr>
            <a:r>
              <a:rPr lang="en-GB" sz="4400" dirty="0" smtClean="0"/>
              <a:t>Legal Framework</a:t>
            </a:r>
            <a:endParaRPr lang="en-US" sz="4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0" y="1304828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9144" y="192057"/>
            <a:ext cx="1391056" cy="1057500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0" y="1447800"/>
            <a:ext cx="9144000" cy="42672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371475" algn="l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Subsoil Law</a:t>
            </a:r>
          </a:p>
          <a:p>
            <a:pPr marL="457200" indent="-371475" algn="l">
              <a:buFont typeface="Arial" pitchFamily="34" charset="0"/>
              <a:buChar char="•"/>
            </a:pPr>
            <a:endParaRPr lang="en-GB" sz="2400" dirty="0" smtClean="0">
              <a:solidFill>
                <a:schemeClr val="tx1"/>
              </a:solidFill>
            </a:endParaRPr>
          </a:p>
          <a:p>
            <a:pPr marL="457200" indent="-371475" algn="l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Energy Law</a:t>
            </a:r>
            <a:endParaRPr lang="en-GB" sz="2400" dirty="0" smtClean="0">
              <a:solidFill>
                <a:schemeClr val="tx1"/>
              </a:solidFill>
            </a:endParaRPr>
          </a:p>
          <a:p>
            <a:pPr marL="457200" indent="-371475" algn="l">
              <a:buFont typeface="Arial" pitchFamily="34" charset="0"/>
              <a:buChar char="•"/>
            </a:pPr>
            <a:endParaRPr lang="en-GB" sz="2400" dirty="0" smtClean="0">
              <a:solidFill>
                <a:schemeClr val="tx1"/>
              </a:solidFill>
            </a:endParaRPr>
          </a:p>
          <a:p>
            <a:pPr marL="457200" indent="-371475" algn="l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Energy Resources Law</a:t>
            </a:r>
          </a:p>
          <a:p>
            <a:pPr marL="457200" indent="-371475" algn="l"/>
            <a:endParaRPr lang="en-GB" sz="2400" dirty="0" smtClean="0">
              <a:solidFill>
                <a:schemeClr val="tx1"/>
              </a:solidFill>
            </a:endParaRPr>
          </a:p>
          <a:p>
            <a:pPr marL="457200" indent="-371475" algn="l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More than 20 </a:t>
            </a:r>
            <a:r>
              <a:rPr lang="en-GB" sz="2400" dirty="0" err="1" smtClean="0">
                <a:solidFill>
                  <a:schemeClr val="tx1"/>
                </a:solidFill>
              </a:rPr>
              <a:t>PSAs</a:t>
            </a:r>
            <a:r>
              <a:rPr lang="en-GB" sz="2400" dirty="0" smtClean="0">
                <a:solidFill>
                  <a:schemeClr val="tx1"/>
                </a:solidFill>
              </a:rPr>
              <a:t>, </a:t>
            </a:r>
            <a:r>
              <a:rPr lang="en-GB" sz="2400" b="1" dirty="0" smtClean="0">
                <a:solidFill>
                  <a:schemeClr val="tx1"/>
                </a:solidFill>
              </a:rPr>
              <a:t>but:-</a:t>
            </a:r>
          </a:p>
          <a:p>
            <a:pPr marL="457200" indent="-371475" algn="l">
              <a:buFont typeface="Arial" pitchFamily="34" charset="0"/>
              <a:buChar char="•"/>
            </a:pPr>
            <a:endParaRPr lang="en-GB" sz="2400" dirty="0" smtClean="0">
              <a:solidFill>
                <a:schemeClr val="tx1"/>
              </a:solidFill>
            </a:endParaRPr>
          </a:p>
          <a:p>
            <a:pPr marL="457200" indent="-371475" algn="l"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</a:rPr>
              <a:t>No unified Petroleum Law or </a:t>
            </a:r>
            <a:r>
              <a:rPr lang="en-GB" sz="2400" b="1" dirty="0" err="1" smtClean="0">
                <a:solidFill>
                  <a:schemeClr val="tx1"/>
                </a:solidFill>
              </a:rPr>
              <a:t>PSA</a:t>
            </a:r>
            <a:r>
              <a:rPr lang="en-GB" sz="2400" b="1" dirty="0" smtClean="0">
                <a:solidFill>
                  <a:schemeClr val="tx1"/>
                </a:solidFill>
              </a:rPr>
              <a:t> law</a:t>
            </a:r>
          </a:p>
          <a:p>
            <a:pPr marL="457200" indent="-457200" algn="l"/>
            <a:r>
              <a:rPr lang="en-GB" sz="2400" dirty="0" smtClean="0">
                <a:solidFill>
                  <a:schemeClr val="tx1"/>
                </a:solidFill>
              </a:rPr>
              <a:t>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879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</TotalTime>
  <Words>281</Words>
  <Application>Microsoft Office PowerPoint</Application>
  <PresentationFormat>On-screen Show (4:3)</PresentationFormat>
  <Paragraphs>85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Azerbaijan Oil &amp; Gas Outlook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Ilgar Mehti</dc:creator>
  <cp:lastModifiedBy>Ilgar Mehti </cp:lastModifiedBy>
  <cp:revision>39</cp:revision>
  <dcterms:created xsi:type="dcterms:W3CDTF">2011-06-22T04:04:01Z</dcterms:created>
  <dcterms:modified xsi:type="dcterms:W3CDTF">2011-06-23T20:16:37Z</dcterms:modified>
</cp:coreProperties>
</file>