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notesMasterIdLst>
    <p:notesMasterId r:id="rId22"/>
  </p:notesMasterIdLst>
  <p:handoutMasterIdLst>
    <p:handoutMasterId r:id="rId23"/>
  </p:handoutMasterIdLst>
  <p:sldIdLst>
    <p:sldId id="292" r:id="rId2"/>
    <p:sldId id="257" r:id="rId3"/>
    <p:sldId id="304" r:id="rId4"/>
    <p:sldId id="305" r:id="rId5"/>
    <p:sldId id="299" r:id="rId6"/>
    <p:sldId id="308" r:id="rId7"/>
    <p:sldId id="310" r:id="rId8"/>
    <p:sldId id="303" r:id="rId9"/>
    <p:sldId id="311" r:id="rId10"/>
    <p:sldId id="307" r:id="rId11"/>
    <p:sldId id="309" r:id="rId12"/>
    <p:sldId id="306" r:id="rId13"/>
    <p:sldId id="302" r:id="rId14"/>
    <p:sldId id="301" r:id="rId15"/>
    <p:sldId id="300" r:id="rId16"/>
    <p:sldId id="298" r:id="rId17"/>
    <p:sldId id="297" r:id="rId18"/>
    <p:sldId id="313" r:id="rId19"/>
    <p:sldId id="312" r:id="rId20"/>
    <p:sldId id="315" r:id="rId21"/>
  </p:sldIdLst>
  <p:sldSz cx="9144000" cy="6858000" type="screen4x3"/>
  <p:notesSz cx="6669088" cy="9872663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6364"/>
    <a:srgbClr val="4E4D5F"/>
    <a:srgbClr val="A44AA6"/>
    <a:srgbClr val="DB8513"/>
    <a:srgbClr val="DDDDDD"/>
    <a:srgbClr val="E8E8E8"/>
    <a:srgbClr val="EAEAEA"/>
    <a:srgbClr val="EFEFE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42" autoAdjust="0"/>
    <p:restoredTop sz="94725" autoAdjust="0"/>
  </p:normalViewPr>
  <p:slideViewPr>
    <p:cSldViewPr snapToGrid="0">
      <p:cViewPr varScale="1">
        <p:scale>
          <a:sx n="99" d="100"/>
          <a:sy n="99" d="100"/>
        </p:scale>
        <p:origin x="-10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ru-RU"/>
              <a:t>Тема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ru-RU"/>
              <a:t>слайд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ru-RU"/>
              <a:t>НАЗВАНИЕ ПРЕЗЕНТАЦИИ (КАПИТУЛЬНЫЙ НАБОР)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9901A616-9CAF-4300-92BC-6E24C4F19A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ru-RU"/>
              <a:t>Тема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ru-RU"/>
              <a:t>слайд</a:t>
            </a:r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6775" y="739775"/>
            <a:ext cx="4935538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689515"/>
            <a:ext cx="5335270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16"/>
            <a:ext cx="2889938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ru-RU"/>
              <a:t>НАЗВАНИЕ ПРЕЗЕНТАЦИИ (КАПИТУЛЬНЫЙ НАБОР)</a:t>
            </a:r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377316"/>
            <a:ext cx="2889938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07B3E09-D271-431F-8CCD-A9678E1333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8916" name="Верхний колонтитул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</a:t>
            </a:r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НАЗВАНИЕ ПРЕЗЕНТАЦИИ (КАПИТУЛЬНЫЙ НАБОР)</a:t>
            </a:r>
          </a:p>
        </p:txBody>
      </p:sp>
      <p:sp>
        <p:nvSpPr>
          <p:cNvPr id="38918" name="Номер слайда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7B4CC-9E4C-4637-861E-17685A0CA852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8916" name="Верхний колонтитул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</a:t>
            </a:r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НАЗВАНИЕ ПРЕЗЕНТАЦИИ (КАПИТУЛЬНЫЙ НАБОР)</a:t>
            </a:r>
          </a:p>
        </p:txBody>
      </p:sp>
      <p:sp>
        <p:nvSpPr>
          <p:cNvPr id="38918" name="Номер слайда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7B4CC-9E4C-4637-861E-17685A0CA852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8916" name="Верхний колонтитул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</a:t>
            </a:r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НАЗВАНИЕ ПРЕЗЕНТАЦИИ (КАПИТУЛЬНЫЙ НАБОР)</a:t>
            </a:r>
          </a:p>
        </p:txBody>
      </p:sp>
      <p:sp>
        <p:nvSpPr>
          <p:cNvPr id="38918" name="Номер слайда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7B4CC-9E4C-4637-861E-17685A0CA852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8916" name="Верхний колонтитул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</a:t>
            </a:r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НАЗВАНИЕ ПРЕЗЕНТАЦИИ (КАПИТУЛЬНЫЙ НАБОР)</a:t>
            </a:r>
          </a:p>
        </p:txBody>
      </p:sp>
      <p:sp>
        <p:nvSpPr>
          <p:cNvPr id="38918" name="Номер слайда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7B4CC-9E4C-4637-861E-17685A0CA852}" type="slidenum">
              <a:rPr lang="ru-RU" smtClean="0"/>
              <a:pPr/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8916" name="Верхний колонтитул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</a:t>
            </a:r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НАЗВАНИЕ ПРЕЗЕНТАЦИИ (КАПИТУЛЬНЫЙ НАБОР)</a:t>
            </a:r>
          </a:p>
        </p:txBody>
      </p:sp>
      <p:sp>
        <p:nvSpPr>
          <p:cNvPr id="38918" name="Номер слайда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7B4CC-9E4C-4637-861E-17685A0CA852}" type="slidenum">
              <a:rPr lang="ru-RU" smtClean="0"/>
              <a:pPr/>
              <a:t>14</a:t>
            </a:fld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8916" name="Верхний колонтитул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</a:t>
            </a:r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НАЗВАНИЕ ПРЕЗЕНТАЦИИ (КАПИТУЛЬНЫЙ НАБОР)</a:t>
            </a:r>
          </a:p>
        </p:txBody>
      </p:sp>
      <p:sp>
        <p:nvSpPr>
          <p:cNvPr id="38918" name="Номер слайда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7B4CC-9E4C-4637-861E-17685A0CA852}" type="slidenum">
              <a:rPr lang="ru-RU" smtClean="0"/>
              <a:pPr/>
              <a:t>15</a:t>
            </a:fld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8916" name="Верхний колонтитул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</a:t>
            </a:r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НАЗВАНИЕ ПРЕЗЕНТАЦИИ (КАПИТУЛЬНЫЙ НАБОР)</a:t>
            </a:r>
          </a:p>
        </p:txBody>
      </p:sp>
      <p:sp>
        <p:nvSpPr>
          <p:cNvPr id="38918" name="Номер слайда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7B4CC-9E4C-4637-861E-17685A0CA852}" type="slidenum">
              <a:rPr lang="ru-RU" smtClean="0"/>
              <a:pPr/>
              <a:t>16</a:t>
            </a:fld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8916" name="Верхний колонтитул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</a:t>
            </a:r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НАЗВАНИЕ ПРЕЗЕНТАЦИИ (КАПИТУЛЬНЫЙ НАБОР)</a:t>
            </a:r>
          </a:p>
        </p:txBody>
      </p:sp>
      <p:sp>
        <p:nvSpPr>
          <p:cNvPr id="38918" name="Номер слайда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7B4CC-9E4C-4637-861E-17685A0CA852}" type="slidenum">
              <a:rPr lang="ru-RU" smtClean="0"/>
              <a:pPr/>
              <a:t>17</a:t>
            </a:fld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8916" name="Верхний колонтитул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</a:t>
            </a:r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НАЗВАНИЕ ПРЕЗЕНТАЦИИ (КАПИТУЛЬНЫЙ НАБОР)</a:t>
            </a:r>
          </a:p>
        </p:txBody>
      </p:sp>
      <p:sp>
        <p:nvSpPr>
          <p:cNvPr id="38918" name="Номер слайда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7B4CC-9E4C-4637-861E-17685A0CA852}" type="slidenum">
              <a:rPr lang="ru-RU" smtClean="0"/>
              <a:pPr/>
              <a:t>18</a:t>
            </a:fld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8916" name="Верхний колонтитул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</a:t>
            </a:r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НАЗВАНИЕ ПРЕЗЕНТАЦИИ (КАПИТУЛЬНЫЙ НАБОР)</a:t>
            </a:r>
          </a:p>
        </p:txBody>
      </p:sp>
      <p:sp>
        <p:nvSpPr>
          <p:cNvPr id="38918" name="Номер слайда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7B4CC-9E4C-4637-861E-17685A0CA852}" type="slidenum">
              <a:rPr lang="ru-RU" smtClean="0"/>
              <a:pPr/>
              <a:t>19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8916" name="Верхний колонтитул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</a:t>
            </a:r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НАЗВАНИЕ ПРЕЗЕНТАЦИИ (КАПИТУЛЬНЫЙ НАБОР)</a:t>
            </a:r>
          </a:p>
        </p:txBody>
      </p:sp>
      <p:sp>
        <p:nvSpPr>
          <p:cNvPr id="38918" name="Номер слайда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7B4CC-9E4C-4637-861E-17685A0CA852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8916" name="Верхний колонтитул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</a:t>
            </a:r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НАЗВАНИЕ ПРЕЗЕНТАЦИИ (КАПИТУЛЬНЫЙ НАБОР)</a:t>
            </a:r>
          </a:p>
        </p:txBody>
      </p:sp>
      <p:sp>
        <p:nvSpPr>
          <p:cNvPr id="38918" name="Номер слайда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7B4CC-9E4C-4637-861E-17685A0CA852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8916" name="Верхний колонтитул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</a:t>
            </a:r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НАЗВАНИЕ ПРЕЗЕНТАЦИИ (КАПИТУЛЬНЫЙ НАБОР)</a:t>
            </a:r>
          </a:p>
        </p:txBody>
      </p:sp>
      <p:sp>
        <p:nvSpPr>
          <p:cNvPr id="38918" name="Номер слайда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7B4CC-9E4C-4637-861E-17685A0CA852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8916" name="Верхний колонтитул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</a:t>
            </a:r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НАЗВАНИЕ ПРЕЗЕНТАЦИИ (КАПИТУЛЬНЫЙ НАБОР)</a:t>
            </a:r>
          </a:p>
        </p:txBody>
      </p:sp>
      <p:sp>
        <p:nvSpPr>
          <p:cNvPr id="38918" name="Номер слайда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7B4CC-9E4C-4637-861E-17685A0CA852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8916" name="Верхний колонтитул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</a:t>
            </a:r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НАЗВАНИЕ ПРЕЗЕНТАЦИИ (КАПИТУЛЬНЫЙ НАБОР)</a:t>
            </a:r>
          </a:p>
        </p:txBody>
      </p:sp>
      <p:sp>
        <p:nvSpPr>
          <p:cNvPr id="38918" name="Номер слайда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7B4CC-9E4C-4637-861E-17685A0CA852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8916" name="Верхний колонтитул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</a:t>
            </a:r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НАЗВАНИЕ ПРЕЗЕНТАЦИИ (КАПИТУЛЬНЫЙ НАБОР)</a:t>
            </a:r>
          </a:p>
        </p:txBody>
      </p:sp>
      <p:sp>
        <p:nvSpPr>
          <p:cNvPr id="38918" name="Номер слайда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7B4CC-9E4C-4637-861E-17685A0CA852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8916" name="Верхний колонтитул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</a:t>
            </a:r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НАЗВАНИЕ ПРЕЗЕНТАЦИИ (КАПИТУЛЬНЫЙ НАБОР)</a:t>
            </a:r>
          </a:p>
        </p:txBody>
      </p:sp>
      <p:sp>
        <p:nvSpPr>
          <p:cNvPr id="38918" name="Номер слайда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7B4CC-9E4C-4637-861E-17685A0CA852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8916" name="Верхний колонтитул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</a:t>
            </a:r>
          </a:p>
        </p:txBody>
      </p:sp>
      <p:sp>
        <p:nvSpPr>
          <p:cNvPr id="38917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НАЗВАНИЕ ПРЕЗЕНТАЦИИ (КАПИТУЛЬНЫЙ НАБОР)</a:t>
            </a:r>
          </a:p>
        </p:txBody>
      </p:sp>
      <p:sp>
        <p:nvSpPr>
          <p:cNvPr id="38918" name="Номер слайда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7B4CC-9E4C-4637-861E-17685A0CA852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pgpb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Прямая соединительная линия 3"/>
          <p:cNvCxnSpPr/>
          <p:nvPr/>
        </p:nvCxnSpPr>
        <p:spPr>
          <a:xfrm rot="5400000">
            <a:off x="3465512" y="677863"/>
            <a:ext cx="500063" cy="1588"/>
          </a:xfrm>
          <a:prstGeom prst="line">
            <a:avLst/>
          </a:prstGeom>
          <a:ln w="31750" cap="rnd">
            <a:solidFill>
              <a:srgbClr val="4863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ижний колонтитул 10"/>
          <p:cNvSpPr txBox="1">
            <a:spLocks/>
          </p:cNvSpPr>
          <p:nvPr/>
        </p:nvSpPr>
        <p:spPr bwMode="auto">
          <a:xfrm>
            <a:off x="1104900" y="1420813"/>
            <a:ext cx="2895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endParaRPr lang="ru-RU" sz="18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6" name="Рисунок 13" descr="кек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88" y="0"/>
            <a:ext cx="2697162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17" descr="Untitled-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63" y="6319838"/>
            <a:ext cx="2357437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3052763" y="6424613"/>
            <a:ext cx="300037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n-US" sz="1800">
                <a:solidFill>
                  <a:schemeClr val="bg1"/>
                </a:solidFill>
                <a:latin typeface="Franklin Gothic Book" pitchFamily="34" charset="0"/>
              </a:rPr>
              <a:t>www.pg</a:t>
            </a:r>
            <a:r>
              <a:rPr lang="en-US" sz="1800">
                <a:solidFill>
                  <a:schemeClr val="bg1"/>
                </a:solidFill>
              </a:rPr>
              <a:t>p</a:t>
            </a:r>
            <a:r>
              <a:rPr lang="en-US" sz="1800">
                <a:solidFill>
                  <a:schemeClr val="bg1"/>
                </a:solidFill>
                <a:latin typeface="Franklin Gothic Book" pitchFamily="34" charset="0"/>
              </a:rPr>
              <a:t>law.ru</a:t>
            </a:r>
            <a:endParaRPr lang="ru-RU" sz="1800">
              <a:solidFill>
                <a:schemeClr val="bg1"/>
              </a:solidFill>
              <a:latin typeface="Franklin Gothic Book" pitchFamily="34" charset="0"/>
            </a:endParaRPr>
          </a:p>
        </p:txBody>
      </p:sp>
      <p:sp>
        <p:nvSpPr>
          <p:cNvPr id="10" name="Заголовок 20"/>
          <p:cNvSpPr txBox="1">
            <a:spLocks/>
          </p:cNvSpPr>
          <p:nvPr/>
        </p:nvSpPr>
        <p:spPr bwMode="auto">
          <a:xfrm>
            <a:off x="2206625" y="4184650"/>
            <a:ext cx="473075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1800">
                <a:latin typeface="+mj-lt"/>
              </a:defRPr>
            </a:lvl1pPr>
          </a:lstStyle>
          <a:p>
            <a:pPr algn="l" eaLnBrk="0" hangingPunct="0">
              <a:defRPr/>
            </a:pPr>
            <a:endParaRPr lang="ru-RU" dirty="0" smtClean="0">
              <a:solidFill>
                <a:srgbClr val="A44AA6"/>
              </a:solidFill>
              <a:ea typeface="Tahoma" pitchFamily="34" charset="0"/>
              <a:cs typeface="Arial" pitchFamily="34" charset="0"/>
            </a:endParaRPr>
          </a:p>
        </p:txBody>
      </p:sp>
      <p:sp>
        <p:nvSpPr>
          <p:cNvPr id="9" name="Заголовок 20"/>
          <p:cNvSpPr>
            <a:spLocks noGrp="1"/>
          </p:cNvSpPr>
          <p:nvPr>
            <p:ph type="title"/>
          </p:nvPr>
        </p:nvSpPr>
        <p:spPr bwMode="auto">
          <a:xfrm>
            <a:off x="428596" y="2428868"/>
            <a:ext cx="8286808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ctr">
              <a:defRPr sz="3200">
                <a:solidFill>
                  <a:srgbClr val="486364"/>
                </a:solidFill>
                <a:latin typeface="+mj-lt"/>
              </a:defRPr>
            </a:lvl1pPr>
          </a:lstStyle>
          <a:p>
            <a:pPr lvl="0"/>
            <a:r>
              <a:rPr lang="ru-RU" smtClean="0"/>
              <a:t>Образец заголовка</a:t>
            </a:r>
            <a:endParaRPr lang="ru-RU" dirty="0" smtClean="0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ртинка и текст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21"/>
          <p:cNvSpPr>
            <a:spLocks noGrp="1"/>
          </p:cNvSpPr>
          <p:nvPr>
            <p:ph idx="13"/>
          </p:nvPr>
        </p:nvSpPr>
        <p:spPr bwMode="auto">
          <a:xfrm>
            <a:off x="1032734" y="4643476"/>
            <a:ext cx="6253910" cy="126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just">
              <a:buNone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1pPr>
            <a:lvl2pPr marL="85725" indent="180975">
              <a:buClr>
                <a:srgbClr val="A44AA6"/>
              </a:buClr>
              <a:buSzPct val="65000"/>
              <a:buFont typeface="Franklin Gothic Book" pitchFamily="34" charset="0"/>
              <a:buChar char="►"/>
              <a:defRPr sz="1400" b="0" i="1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2pPr>
            <a:lvl3pPr marL="266700" indent="185738">
              <a:buClr>
                <a:srgbClr val="A44AA6"/>
              </a:buClr>
              <a:buSzPct val="58000"/>
              <a:buFont typeface="Franklin Gothic Book" pitchFamily="34" charset="0"/>
              <a:buChar char="▼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3pPr>
            <a:lvl4pPr marL="542925" indent="171450">
              <a:buClr>
                <a:srgbClr val="A44AA6"/>
              </a:buClr>
              <a:buFont typeface="Arial" pitchFamily="34" charset="0"/>
              <a:buChar char="−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4pPr>
            <a:lvl5pPr marL="714375" indent="177800">
              <a:buFont typeface="Arial" pitchFamily="34" charset="0"/>
              <a:buChar char="«"/>
              <a:defRPr sz="1400" b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Заголовок 20"/>
          <p:cNvSpPr>
            <a:spLocks noGrp="1"/>
          </p:cNvSpPr>
          <p:nvPr>
            <p:ph type="title"/>
          </p:nvPr>
        </p:nvSpPr>
        <p:spPr bwMode="auto">
          <a:xfrm>
            <a:off x="3857620" y="357166"/>
            <a:ext cx="472916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1800">
                <a:latin typeface="+mj-lt"/>
              </a:defRPr>
            </a:lvl1pPr>
          </a:lstStyle>
          <a:p>
            <a:pPr lvl="0"/>
            <a:r>
              <a:rPr lang="ru-RU" smtClean="0"/>
              <a:t>Образец заголовка</a:t>
            </a:r>
            <a:endParaRPr lang="ru-RU" dirty="0" smtClean="0"/>
          </a:p>
        </p:txBody>
      </p:sp>
      <p:sp>
        <p:nvSpPr>
          <p:cNvPr id="11" name="Рисунок 2"/>
          <p:cNvSpPr>
            <a:spLocks noGrp="1"/>
          </p:cNvSpPr>
          <p:nvPr>
            <p:ph type="pic" idx="1"/>
          </p:nvPr>
        </p:nvSpPr>
        <p:spPr>
          <a:xfrm>
            <a:off x="1142975" y="1851058"/>
            <a:ext cx="6021123" cy="265713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5" name="Номер слайда 1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3A3A8-7422-427E-848E-8520CBC011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Дата 14"/>
          <p:cNvSpPr>
            <a:spLocks noGrp="1"/>
          </p:cNvSpPr>
          <p:nvPr>
            <p:ph type="dt" sz="half" idx="15"/>
          </p:nvPr>
        </p:nvSpPr>
        <p:spPr>
          <a:xfrm>
            <a:off x="642938" y="6215063"/>
            <a:ext cx="4929187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4ABD0-5F15-4CD1-ABFB-964E05EF7229}" type="datetime1">
              <a:rPr lang="ru-RU"/>
              <a:pPr>
                <a:defRPr/>
              </a:pPr>
              <a:t>20.06.2011</a:t>
            </a:fld>
            <a:r>
              <a:rPr lang="ru-RU"/>
              <a:t>НАЗВАНИЕ ПРЕЗЕНТАЦИИ ( КАПИТУЛЬНЫЙ НАБОР)колонтитул</a:t>
            </a: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6"/>
          </p:nvPr>
        </p:nvSpPr>
        <p:spPr>
          <a:xfrm>
            <a:off x="1071563" y="1349375"/>
            <a:ext cx="621506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800">
                <a:solidFill>
                  <a:srgbClr val="4E4D5F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r>
              <a:rPr lang="ru-RU"/>
              <a:t>Подзаголовок</a:t>
            </a:r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142975" y="1862699"/>
            <a:ext cx="7429553" cy="403360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таблицы</a:t>
            </a:r>
            <a:endParaRPr lang="ru-RU" noProof="0" dirty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0C3BBC-A643-4F1C-9228-B9E159A8C5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71563" y="1349375"/>
            <a:ext cx="621506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800">
                <a:solidFill>
                  <a:srgbClr val="4E4D5F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r>
              <a:rPr lang="ru-RU"/>
              <a:t>Подзаголовок</a:t>
            </a:r>
          </a:p>
        </p:txBody>
      </p:sp>
      <p:sp>
        <p:nvSpPr>
          <p:cNvPr id="6" name="Дата 14"/>
          <p:cNvSpPr>
            <a:spLocks noGrp="1"/>
          </p:cNvSpPr>
          <p:nvPr>
            <p:ph type="dt" sz="half" idx="12"/>
          </p:nvPr>
        </p:nvSpPr>
        <p:spPr>
          <a:xfrm>
            <a:off x="642938" y="6215063"/>
            <a:ext cx="4929187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D97BD-C36E-4BA6-979E-79BEDECB28DD}" type="datetime1">
              <a:rPr lang="ru-RU"/>
              <a:pPr>
                <a:defRPr/>
              </a:pPr>
              <a:t>20.06.2011</a:t>
            </a:fld>
            <a:r>
              <a:rPr lang="ru-RU"/>
              <a:t>НАЗВАНИЕ ПРЕЗЕНТАЦИИ ( КАПИТУЛЬНЫЙ НАБОР)колонтитул</a:t>
            </a:r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таблицы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аблица 2"/>
          <p:cNvSpPr>
            <a:spLocks noGrp="1"/>
          </p:cNvSpPr>
          <p:nvPr>
            <p:ph type="tbl" idx="1"/>
          </p:nvPr>
        </p:nvSpPr>
        <p:spPr>
          <a:xfrm>
            <a:off x="1142975" y="1871078"/>
            <a:ext cx="7429553" cy="1912646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таблицы</a:t>
            </a:r>
            <a:endParaRPr lang="ru-RU" noProof="0" dirty="0" smtClean="0"/>
          </a:p>
        </p:txBody>
      </p:sp>
      <p:sp>
        <p:nvSpPr>
          <p:cNvPr id="7" name="Таблица 2"/>
          <p:cNvSpPr>
            <a:spLocks noGrp="1"/>
          </p:cNvSpPr>
          <p:nvPr>
            <p:ph type="tbl" idx="17"/>
          </p:nvPr>
        </p:nvSpPr>
        <p:spPr>
          <a:xfrm>
            <a:off x="1148235" y="3944697"/>
            <a:ext cx="7429553" cy="1965196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 noProof="0" smtClean="0"/>
              <a:t>Вставка таблицы</a:t>
            </a:r>
            <a:endParaRPr lang="ru-RU" noProof="0" dirty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8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13934B-D174-4130-AACB-4BDD20FDBB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9"/>
          </p:nvPr>
        </p:nvSpPr>
        <p:spPr>
          <a:xfrm>
            <a:off x="1071563" y="1349375"/>
            <a:ext cx="621506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800">
                <a:solidFill>
                  <a:srgbClr val="4E4D5F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r>
              <a:rPr lang="ru-RU"/>
              <a:t>Подзаголовок</a:t>
            </a:r>
          </a:p>
        </p:txBody>
      </p:sp>
      <p:sp>
        <p:nvSpPr>
          <p:cNvPr id="6" name="Дата 14"/>
          <p:cNvSpPr>
            <a:spLocks noGrp="1"/>
          </p:cNvSpPr>
          <p:nvPr>
            <p:ph type="dt" sz="half" idx="20"/>
          </p:nvPr>
        </p:nvSpPr>
        <p:spPr>
          <a:xfrm>
            <a:off x="642938" y="6215063"/>
            <a:ext cx="4929187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0980A-0B16-489F-8061-6D410EC61141}" type="datetime1">
              <a:rPr lang="ru-RU"/>
              <a:pPr>
                <a:defRPr/>
              </a:pPr>
              <a:t>20.06.2011</a:t>
            </a:fld>
            <a:r>
              <a:rPr lang="ru-RU"/>
              <a:t>НАЗВАНИЕ ПРЕЗЕНТАЦИИ ( КАПИТУЛЬНЫЙ НАБОР)колонтитул</a:t>
            </a:r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ан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>
            <a:spLocks noChangeArrowheads="1"/>
          </p:cNvSpPr>
          <p:nvPr/>
        </p:nvSpPr>
        <p:spPr bwMode="auto">
          <a:xfrm>
            <a:off x="1131888" y="1838325"/>
            <a:ext cx="3749675" cy="1946275"/>
          </a:xfrm>
          <a:prstGeom prst="roundRect">
            <a:avLst>
              <a:gd name="adj" fmla="val 11731"/>
            </a:avLst>
          </a:prstGeom>
          <a:solidFill>
            <a:srgbClr val="E8E8E8"/>
          </a:solidFill>
          <a:ln w="11430" algn="ctr">
            <a:noFill/>
            <a:prstDash val="sysDash"/>
            <a:round/>
            <a:headEnd/>
            <a:tailEnd/>
          </a:ln>
        </p:spPr>
        <p:txBody>
          <a:bodyPr anchor="ctr"/>
          <a:lstStyle/>
          <a:p>
            <a:pPr marL="1346200" algn="l">
              <a:defRPr/>
            </a:pPr>
            <a:endParaRPr lang="ru-RU" b="0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16" name="Прямоугольник с двумя скругленными соседними углами 15"/>
          <p:cNvSpPr/>
          <p:nvPr/>
        </p:nvSpPr>
        <p:spPr>
          <a:xfrm flipV="1">
            <a:off x="1131888" y="3424238"/>
            <a:ext cx="3749675" cy="357187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800" b="0" dirty="0"/>
          </a:p>
        </p:txBody>
      </p:sp>
      <p:sp>
        <p:nvSpPr>
          <p:cNvPr id="17" name="Скругленный прямоугольник 16"/>
          <p:cNvSpPr>
            <a:spLocks noChangeArrowheads="1"/>
          </p:cNvSpPr>
          <p:nvPr/>
        </p:nvSpPr>
        <p:spPr bwMode="auto">
          <a:xfrm>
            <a:off x="1131888" y="3914775"/>
            <a:ext cx="3736975" cy="2003425"/>
          </a:xfrm>
          <a:prstGeom prst="roundRect">
            <a:avLst>
              <a:gd name="adj" fmla="val 11731"/>
            </a:avLst>
          </a:prstGeom>
          <a:solidFill>
            <a:srgbClr val="E8E8E8"/>
          </a:solidFill>
          <a:ln w="11430" algn="ctr">
            <a:noFill/>
            <a:prstDash val="sysDash"/>
            <a:round/>
            <a:headEnd/>
            <a:tailEnd/>
          </a:ln>
        </p:spPr>
        <p:txBody>
          <a:bodyPr anchor="ctr"/>
          <a:lstStyle/>
          <a:p>
            <a:pPr marL="1346200" algn="l">
              <a:defRPr/>
            </a:pPr>
            <a:endParaRPr lang="ru-RU" b="0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18" name="Прямоугольник с двумя скругленными соседними углами 17"/>
          <p:cNvSpPr/>
          <p:nvPr/>
        </p:nvSpPr>
        <p:spPr>
          <a:xfrm flipV="1">
            <a:off x="1133475" y="5556250"/>
            <a:ext cx="3730625" cy="35718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800" b="0" dirty="0"/>
          </a:p>
        </p:txBody>
      </p:sp>
      <p:sp>
        <p:nvSpPr>
          <p:cNvPr id="19" name="Скругленный прямоугольник 18"/>
          <p:cNvSpPr>
            <a:spLocks noChangeArrowheads="1"/>
          </p:cNvSpPr>
          <p:nvPr/>
        </p:nvSpPr>
        <p:spPr bwMode="auto">
          <a:xfrm>
            <a:off x="4968875" y="1838325"/>
            <a:ext cx="3643313" cy="1962150"/>
          </a:xfrm>
          <a:prstGeom prst="roundRect">
            <a:avLst>
              <a:gd name="adj" fmla="val 11731"/>
            </a:avLst>
          </a:prstGeom>
          <a:solidFill>
            <a:srgbClr val="E8E8E8"/>
          </a:solidFill>
          <a:ln w="11430" algn="ctr">
            <a:noFill/>
            <a:prstDash val="sysDash"/>
            <a:round/>
            <a:headEnd/>
            <a:tailEnd/>
          </a:ln>
        </p:spPr>
        <p:txBody>
          <a:bodyPr anchor="ctr"/>
          <a:lstStyle/>
          <a:p>
            <a:pPr marL="1346200" algn="l">
              <a:defRPr/>
            </a:pPr>
            <a:endParaRPr lang="ru-RU" b="0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20" name="Прямоугольник с двумя скругленными соседними углами 19"/>
          <p:cNvSpPr/>
          <p:nvPr/>
        </p:nvSpPr>
        <p:spPr>
          <a:xfrm flipV="1">
            <a:off x="4968875" y="3435350"/>
            <a:ext cx="3643313" cy="35718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800" b="0" dirty="0"/>
          </a:p>
        </p:txBody>
      </p:sp>
      <p:sp>
        <p:nvSpPr>
          <p:cNvPr id="22" name="Скругленный прямоугольник 21"/>
          <p:cNvSpPr>
            <a:spLocks noChangeArrowheads="1"/>
          </p:cNvSpPr>
          <p:nvPr/>
        </p:nvSpPr>
        <p:spPr bwMode="auto">
          <a:xfrm>
            <a:off x="4968875" y="3914775"/>
            <a:ext cx="3643313" cy="2008188"/>
          </a:xfrm>
          <a:prstGeom prst="roundRect">
            <a:avLst>
              <a:gd name="adj" fmla="val 11731"/>
            </a:avLst>
          </a:prstGeom>
          <a:solidFill>
            <a:srgbClr val="E8E8E8"/>
          </a:solidFill>
          <a:ln w="11430" algn="ctr">
            <a:noFill/>
            <a:prstDash val="sysDash"/>
            <a:round/>
            <a:headEnd/>
            <a:tailEnd/>
          </a:ln>
        </p:spPr>
        <p:txBody>
          <a:bodyPr anchor="ctr"/>
          <a:lstStyle/>
          <a:p>
            <a:pPr marL="1346200" algn="l">
              <a:defRPr/>
            </a:pPr>
            <a:endParaRPr lang="ru-RU" b="0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23" name="Прямоугольник с двумя скругленными соседними углами 22"/>
          <p:cNvSpPr/>
          <p:nvPr/>
        </p:nvSpPr>
        <p:spPr>
          <a:xfrm flipV="1">
            <a:off x="4968875" y="5561013"/>
            <a:ext cx="3643313" cy="357187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800" b="0" dirty="0"/>
          </a:p>
        </p:txBody>
      </p:sp>
      <p:sp>
        <p:nvSpPr>
          <p:cNvPr id="21" name="Заголовок 20"/>
          <p:cNvSpPr>
            <a:spLocks noGrp="1"/>
          </p:cNvSpPr>
          <p:nvPr>
            <p:ph type="title"/>
          </p:nvPr>
        </p:nvSpPr>
        <p:spPr bwMode="auto">
          <a:xfrm>
            <a:off x="3857620" y="357166"/>
            <a:ext cx="472916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1800">
                <a:latin typeface="+mj-lt"/>
              </a:defRPr>
            </a:lvl1pPr>
          </a:lstStyle>
          <a:p>
            <a:pPr lvl="0"/>
            <a:r>
              <a:rPr lang="ru-RU" smtClean="0"/>
              <a:t>Образец заголовка</a:t>
            </a:r>
            <a:endParaRPr lang="ru-RU" dirty="0" smtClean="0"/>
          </a:p>
        </p:txBody>
      </p:sp>
      <p:sp>
        <p:nvSpPr>
          <p:cNvPr id="50" name="Текст 21"/>
          <p:cNvSpPr>
            <a:spLocks noGrp="1"/>
          </p:cNvSpPr>
          <p:nvPr>
            <p:ph idx="13"/>
          </p:nvPr>
        </p:nvSpPr>
        <p:spPr bwMode="auto">
          <a:xfrm>
            <a:off x="2418349" y="1838476"/>
            <a:ext cx="2449983" cy="1512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just">
              <a:buNone/>
              <a:defRPr sz="12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1pPr>
            <a:lvl2pPr marL="85725" indent="180975">
              <a:buClr>
                <a:srgbClr val="A44AA6"/>
              </a:buClr>
              <a:buSzPct val="65000"/>
              <a:buFont typeface="Franklin Gothic Book" pitchFamily="34" charset="0"/>
              <a:buChar char="►"/>
              <a:defRPr sz="1400" b="0" i="1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2pPr>
            <a:lvl3pPr marL="266700" indent="185738">
              <a:buClr>
                <a:srgbClr val="A44AA6"/>
              </a:buClr>
              <a:buSzPct val="58000"/>
              <a:buFont typeface="Franklin Gothic Book" pitchFamily="34" charset="0"/>
              <a:buChar char="▼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3pPr>
            <a:lvl4pPr marL="542925" indent="171450">
              <a:buClr>
                <a:srgbClr val="A44AA6"/>
              </a:buClr>
              <a:buFont typeface="Arial" pitchFamily="34" charset="0"/>
              <a:buChar char="−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4pPr>
            <a:lvl5pPr marL="714375" indent="177800">
              <a:buFont typeface="Arial" pitchFamily="34" charset="0"/>
              <a:buChar char="«"/>
              <a:defRPr sz="1400" b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1" name="Текст 21"/>
          <p:cNvSpPr>
            <a:spLocks noGrp="1"/>
          </p:cNvSpPr>
          <p:nvPr>
            <p:ph idx="35"/>
          </p:nvPr>
        </p:nvSpPr>
        <p:spPr bwMode="auto">
          <a:xfrm>
            <a:off x="2418349" y="3914891"/>
            <a:ext cx="2441517" cy="1563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just">
              <a:buNone/>
              <a:defRPr sz="12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1pPr>
            <a:lvl2pPr marL="85725" indent="180975">
              <a:buClr>
                <a:srgbClr val="A44AA6"/>
              </a:buClr>
              <a:buSzPct val="65000"/>
              <a:buFont typeface="Franklin Gothic Book" pitchFamily="34" charset="0"/>
              <a:buChar char="►"/>
              <a:defRPr sz="1400" b="0" i="1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2pPr>
            <a:lvl3pPr marL="266700" indent="185738">
              <a:buClr>
                <a:srgbClr val="A44AA6"/>
              </a:buClr>
              <a:buSzPct val="58000"/>
              <a:buFont typeface="Franklin Gothic Book" pitchFamily="34" charset="0"/>
              <a:buChar char="▼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3pPr>
            <a:lvl4pPr marL="542925" indent="171450">
              <a:buClr>
                <a:srgbClr val="A44AA6"/>
              </a:buClr>
              <a:buFont typeface="Arial" pitchFamily="34" charset="0"/>
              <a:buChar char="−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4pPr>
            <a:lvl5pPr marL="714375" indent="177800">
              <a:buFont typeface="Arial" pitchFamily="34" charset="0"/>
              <a:buChar char="«"/>
              <a:defRPr sz="1400" b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2" name="Текст 21"/>
          <p:cNvSpPr>
            <a:spLocks noGrp="1"/>
          </p:cNvSpPr>
          <p:nvPr>
            <p:ph idx="36"/>
          </p:nvPr>
        </p:nvSpPr>
        <p:spPr bwMode="auto">
          <a:xfrm>
            <a:off x="6254982" y="1838476"/>
            <a:ext cx="2357454" cy="150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just">
              <a:buNone/>
              <a:defRPr sz="12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1pPr>
            <a:lvl2pPr marL="85725" indent="180975">
              <a:buClr>
                <a:srgbClr val="A44AA6"/>
              </a:buClr>
              <a:buSzPct val="65000"/>
              <a:buFont typeface="Franklin Gothic Book" pitchFamily="34" charset="0"/>
              <a:buChar char="►"/>
              <a:defRPr sz="1400" b="0" i="1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2pPr>
            <a:lvl3pPr marL="266700" indent="185738">
              <a:buClr>
                <a:srgbClr val="A44AA6"/>
              </a:buClr>
              <a:buSzPct val="58000"/>
              <a:buFont typeface="Franklin Gothic Book" pitchFamily="34" charset="0"/>
              <a:buChar char="▼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3pPr>
            <a:lvl4pPr marL="542925" indent="171450">
              <a:buClr>
                <a:srgbClr val="A44AA6"/>
              </a:buClr>
              <a:buFont typeface="Arial" pitchFamily="34" charset="0"/>
              <a:buChar char="−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4pPr>
            <a:lvl5pPr marL="714375" indent="177800">
              <a:buFont typeface="Arial" pitchFamily="34" charset="0"/>
              <a:buChar char="«"/>
              <a:defRPr sz="1400" b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3" name="Текст 21"/>
          <p:cNvSpPr>
            <a:spLocks noGrp="1"/>
          </p:cNvSpPr>
          <p:nvPr>
            <p:ph idx="37"/>
          </p:nvPr>
        </p:nvSpPr>
        <p:spPr bwMode="auto">
          <a:xfrm>
            <a:off x="6254982" y="3914892"/>
            <a:ext cx="2357454" cy="1540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just">
              <a:buNone/>
              <a:defRPr sz="12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1pPr>
            <a:lvl2pPr marL="85725" indent="180975">
              <a:buClr>
                <a:srgbClr val="A44AA6"/>
              </a:buClr>
              <a:buSzPct val="65000"/>
              <a:buFont typeface="Franklin Gothic Book" pitchFamily="34" charset="0"/>
              <a:buChar char="►"/>
              <a:defRPr sz="1400" b="0" i="1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2pPr>
            <a:lvl3pPr marL="266700" indent="185738">
              <a:buClr>
                <a:srgbClr val="A44AA6"/>
              </a:buClr>
              <a:buSzPct val="58000"/>
              <a:buFont typeface="Franklin Gothic Book" pitchFamily="34" charset="0"/>
              <a:buChar char="▼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3pPr>
            <a:lvl4pPr marL="542925" indent="171450">
              <a:buClr>
                <a:srgbClr val="A44AA6"/>
              </a:buClr>
              <a:buFont typeface="Arial" pitchFamily="34" charset="0"/>
              <a:buChar char="−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4pPr>
            <a:lvl5pPr marL="714375" indent="177800">
              <a:buFont typeface="Arial" pitchFamily="34" charset="0"/>
              <a:buChar char="«"/>
              <a:defRPr sz="1400" b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4" name="Текст 21"/>
          <p:cNvSpPr>
            <a:spLocks noGrp="1"/>
          </p:cNvSpPr>
          <p:nvPr>
            <p:ph idx="38"/>
          </p:nvPr>
        </p:nvSpPr>
        <p:spPr bwMode="auto">
          <a:xfrm>
            <a:off x="2418350" y="3426737"/>
            <a:ext cx="235745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just">
              <a:buNone/>
              <a:defRPr sz="12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1pPr>
            <a:lvl2pPr marL="85725" indent="180975">
              <a:buClr>
                <a:srgbClr val="A44AA6"/>
              </a:buClr>
              <a:buSzPct val="65000"/>
              <a:buFont typeface="Franklin Gothic Book" pitchFamily="34" charset="0"/>
              <a:buChar char="►"/>
              <a:defRPr sz="1400" b="0" i="1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2pPr>
            <a:lvl3pPr marL="266700" indent="185738">
              <a:buClr>
                <a:srgbClr val="A44AA6"/>
              </a:buClr>
              <a:buSzPct val="58000"/>
              <a:buFont typeface="Franklin Gothic Book" pitchFamily="34" charset="0"/>
              <a:buChar char="▼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3pPr>
            <a:lvl4pPr marL="542925" indent="171450">
              <a:buClr>
                <a:srgbClr val="A44AA6"/>
              </a:buClr>
              <a:buFont typeface="Arial" pitchFamily="34" charset="0"/>
              <a:buChar char="−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4pPr>
            <a:lvl5pPr marL="714375" indent="177800">
              <a:buFont typeface="Arial" pitchFamily="34" charset="0"/>
              <a:buChar char="«"/>
              <a:defRPr sz="1400" b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5" name="Текст 21"/>
          <p:cNvSpPr>
            <a:spLocks noGrp="1"/>
          </p:cNvSpPr>
          <p:nvPr>
            <p:ph idx="39"/>
          </p:nvPr>
        </p:nvSpPr>
        <p:spPr bwMode="auto">
          <a:xfrm>
            <a:off x="6254982" y="3432488"/>
            <a:ext cx="235745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just">
              <a:buNone/>
              <a:defRPr sz="12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1pPr>
            <a:lvl2pPr marL="85725" indent="180975">
              <a:buClr>
                <a:srgbClr val="A44AA6"/>
              </a:buClr>
              <a:buSzPct val="65000"/>
              <a:buFont typeface="Franklin Gothic Book" pitchFamily="34" charset="0"/>
              <a:buChar char="►"/>
              <a:defRPr sz="1400" b="0" i="1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2pPr>
            <a:lvl3pPr marL="266700" indent="185738">
              <a:buClr>
                <a:srgbClr val="A44AA6"/>
              </a:buClr>
              <a:buSzPct val="58000"/>
              <a:buFont typeface="Franklin Gothic Book" pitchFamily="34" charset="0"/>
              <a:buChar char="▼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3pPr>
            <a:lvl4pPr marL="542925" indent="171450">
              <a:buClr>
                <a:srgbClr val="A44AA6"/>
              </a:buClr>
              <a:buFont typeface="Arial" pitchFamily="34" charset="0"/>
              <a:buChar char="−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4pPr>
            <a:lvl5pPr marL="714375" indent="177800">
              <a:buFont typeface="Arial" pitchFamily="34" charset="0"/>
              <a:buChar char="«"/>
              <a:defRPr sz="1400" b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6" name="Текст 21"/>
          <p:cNvSpPr>
            <a:spLocks noGrp="1"/>
          </p:cNvSpPr>
          <p:nvPr>
            <p:ph idx="40"/>
          </p:nvPr>
        </p:nvSpPr>
        <p:spPr bwMode="auto">
          <a:xfrm>
            <a:off x="2418350" y="5554912"/>
            <a:ext cx="235745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just">
              <a:buNone/>
              <a:defRPr sz="12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1pPr>
            <a:lvl2pPr marL="85725" indent="180975">
              <a:buClr>
                <a:srgbClr val="A44AA6"/>
              </a:buClr>
              <a:buSzPct val="65000"/>
              <a:buFont typeface="Franklin Gothic Book" pitchFamily="34" charset="0"/>
              <a:buChar char="►"/>
              <a:defRPr sz="1400" b="0" i="1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2pPr>
            <a:lvl3pPr marL="266700" indent="185738">
              <a:buClr>
                <a:srgbClr val="A44AA6"/>
              </a:buClr>
              <a:buSzPct val="58000"/>
              <a:buFont typeface="Franklin Gothic Book" pitchFamily="34" charset="0"/>
              <a:buChar char="▼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3pPr>
            <a:lvl4pPr marL="542925" indent="171450">
              <a:buClr>
                <a:srgbClr val="A44AA6"/>
              </a:buClr>
              <a:buFont typeface="Arial" pitchFamily="34" charset="0"/>
              <a:buChar char="−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4pPr>
            <a:lvl5pPr marL="714375" indent="177800">
              <a:buFont typeface="Arial" pitchFamily="34" charset="0"/>
              <a:buChar char="«"/>
              <a:defRPr sz="1400" b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7" name="Текст 21"/>
          <p:cNvSpPr>
            <a:spLocks noGrp="1"/>
          </p:cNvSpPr>
          <p:nvPr>
            <p:ph idx="41"/>
          </p:nvPr>
        </p:nvSpPr>
        <p:spPr bwMode="auto">
          <a:xfrm>
            <a:off x="6254982" y="5560663"/>
            <a:ext cx="235745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just">
              <a:buNone/>
              <a:defRPr sz="12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1pPr>
            <a:lvl2pPr marL="85725" indent="180975">
              <a:buClr>
                <a:srgbClr val="A44AA6"/>
              </a:buClr>
              <a:buSzPct val="65000"/>
              <a:buFont typeface="Franklin Gothic Book" pitchFamily="34" charset="0"/>
              <a:buChar char="►"/>
              <a:defRPr sz="1400" b="0" i="1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2pPr>
            <a:lvl3pPr marL="266700" indent="185738">
              <a:buClr>
                <a:srgbClr val="A44AA6"/>
              </a:buClr>
              <a:buSzPct val="58000"/>
              <a:buFont typeface="Franklin Gothic Book" pitchFamily="34" charset="0"/>
              <a:buChar char="▼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3pPr>
            <a:lvl4pPr marL="542925" indent="171450">
              <a:buClr>
                <a:srgbClr val="A44AA6"/>
              </a:buClr>
              <a:buFont typeface="Arial" pitchFamily="34" charset="0"/>
              <a:buChar char="−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4pPr>
            <a:lvl5pPr marL="714375" indent="177800">
              <a:buFont typeface="Arial" pitchFamily="34" charset="0"/>
              <a:buChar char="«"/>
              <a:defRPr sz="1400" b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9" name="Рисунок 2"/>
          <p:cNvSpPr>
            <a:spLocks noGrp="1"/>
          </p:cNvSpPr>
          <p:nvPr>
            <p:ph type="pic" idx="1"/>
          </p:nvPr>
        </p:nvSpPr>
        <p:spPr>
          <a:xfrm>
            <a:off x="1132466" y="1838475"/>
            <a:ext cx="1242872" cy="161154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61" name="Рисунок 2"/>
          <p:cNvSpPr>
            <a:spLocks noGrp="1"/>
          </p:cNvSpPr>
          <p:nvPr>
            <p:ph type="pic" idx="42"/>
          </p:nvPr>
        </p:nvSpPr>
        <p:spPr>
          <a:xfrm>
            <a:off x="1132466" y="3914891"/>
            <a:ext cx="1214446" cy="1650037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62" name="Рисунок 2"/>
          <p:cNvSpPr>
            <a:spLocks noGrp="1"/>
          </p:cNvSpPr>
          <p:nvPr>
            <p:ph type="pic" idx="43"/>
          </p:nvPr>
        </p:nvSpPr>
        <p:spPr>
          <a:xfrm>
            <a:off x="4969098" y="1844068"/>
            <a:ext cx="1224668" cy="160595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63" name="Рисунок 2"/>
          <p:cNvSpPr>
            <a:spLocks noGrp="1"/>
          </p:cNvSpPr>
          <p:nvPr>
            <p:ph type="pic" idx="44"/>
          </p:nvPr>
        </p:nvSpPr>
        <p:spPr>
          <a:xfrm>
            <a:off x="4969098" y="3914892"/>
            <a:ext cx="1214446" cy="1655788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4" name="Номер слайда 23"/>
          <p:cNvSpPr>
            <a:spLocks noGrp="1"/>
          </p:cNvSpPr>
          <p:nvPr>
            <p:ph type="sldNum" sz="quarter" idx="4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5ED31-AAA8-4AF9-BC89-DFFAFCF404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5" name="Дата 14"/>
          <p:cNvSpPr>
            <a:spLocks noGrp="1"/>
          </p:cNvSpPr>
          <p:nvPr>
            <p:ph type="dt" sz="half" idx="46"/>
          </p:nvPr>
        </p:nvSpPr>
        <p:spPr>
          <a:xfrm>
            <a:off x="642938" y="6215063"/>
            <a:ext cx="4929187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1CE84-CDE4-4AB1-B873-D057DE0F6990}" type="datetime1">
              <a:rPr lang="ru-RU"/>
              <a:pPr>
                <a:defRPr/>
              </a:pPr>
              <a:t>20.06.2011</a:t>
            </a:fld>
            <a:r>
              <a:rPr lang="ru-RU"/>
              <a:t>НАЗВАНИЕ ПРЕЗЕНТАЦИИ ( КАПИТУЛЬНЫЙ НАБОР)колонтитул</a:t>
            </a:r>
          </a:p>
        </p:txBody>
      </p:sp>
      <p:sp>
        <p:nvSpPr>
          <p:cNvPr id="26" name="Нижний колонтитул 4"/>
          <p:cNvSpPr>
            <a:spLocks noGrp="1"/>
          </p:cNvSpPr>
          <p:nvPr>
            <p:ph type="ftr" sz="quarter" idx="47"/>
          </p:nvPr>
        </p:nvSpPr>
        <p:spPr>
          <a:xfrm>
            <a:off x="1071563" y="1349375"/>
            <a:ext cx="621506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800">
                <a:solidFill>
                  <a:srgbClr val="4E4D5F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r>
              <a:rPr lang="ru-RU"/>
              <a:t>Подзаголовок</a:t>
            </a:r>
          </a:p>
        </p:txBody>
      </p:sp>
    </p:spTree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иограф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>
            <a:spLocks noChangeArrowheads="1"/>
          </p:cNvSpPr>
          <p:nvPr/>
        </p:nvSpPr>
        <p:spPr bwMode="auto">
          <a:xfrm>
            <a:off x="1143000" y="1241425"/>
            <a:ext cx="6000750" cy="1327150"/>
          </a:xfrm>
          <a:prstGeom prst="roundRect">
            <a:avLst>
              <a:gd name="adj" fmla="val 11731"/>
            </a:avLst>
          </a:prstGeom>
          <a:solidFill>
            <a:srgbClr val="E8E8E8"/>
          </a:solidFill>
          <a:ln w="11430" algn="ctr">
            <a:noFill/>
            <a:prstDash val="sysDash"/>
            <a:round/>
            <a:headEnd/>
            <a:tailEnd/>
          </a:ln>
        </p:spPr>
        <p:txBody>
          <a:bodyPr anchor="ctr"/>
          <a:lstStyle/>
          <a:p>
            <a:pPr marL="1346200" algn="l">
              <a:defRPr/>
            </a:pPr>
            <a:endParaRPr lang="ru-RU" b="0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8" name="Прямоугольник с двумя скругленными соседними углами 12"/>
          <p:cNvSpPr>
            <a:spLocks noChangeArrowheads="1"/>
          </p:cNvSpPr>
          <p:nvPr/>
        </p:nvSpPr>
        <p:spPr bwMode="auto">
          <a:xfrm flipV="1">
            <a:off x="1143000" y="2152650"/>
            <a:ext cx="6000750" cy="428625"/>
          </a:xfrm>
          <a:custGeom>
            <a:avLst/>
            <a:gdLst>
              <a:gd name="T0" fmla="*/ 6000750 w 6000750"/>
              <a:gd name="T1" fmla="*/ 214313 h 428625"/>
              <a:gd name="T2" fmla="*/ 3000375 w 6000750"/>
              <a:gd name="T3" fmla="*/ 428625 h 428625"/>
              <a:gd name="T4" fmla="*/ 0 w 6000750"/>
              <a:gd name="T5" fmla="*/ 214313 h 428625"/>
              <a:gd name="T6" fmla="*/ 3000375 w 6000750"/>
              <a:gd name="T7" fmla="*/ 0 h 428625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62770 w 6000750"/>
              <a:gd name="T13" fmla="*/ 62770 h 428625"/>
              <a:gd name="T14" fmla="*/ 5937980 w 6000750"/>
              <a:gd name="T15" fmla="*/ 428625 h 4286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000750" h="428625">
                <a:moveTo>
                  <a:pt x="214313" y="0"/>
                </a:moveTo>
                <a:lnTo>
                  <a:pt x="5786438" y="0"/>
                </a:lnTo>
                <a:lnTo>
                  <a:pt x="5786437" y="0"/>
                </a:lnTo>
                <a:cubicBezTo>
                  <a:pt x="5904799" y="0"/>
                  <a:pt x="6000751" y="95951"/>
                  <a:pt x="6000751" y="214313"/>
                </a:cubicBezTo>
                <a:lnTo>
                  <a:pt x="6000750" y="428625"/>
                </a:lnTo>
                <a:lnTo>
                  <a:pt x="0" y="428625"/>
                </a:lnTo>
                <a:lnTo>
                  <a:pt x="0" y="214313"/>
                </a:lnTo>
                <a:cubicBezTo>
                  <a:pt x="0" y="95951"/>
                  <a:pt x="95951" y="0"/>
                  <a:pt x="214312" y="0"/>
                </a:cubicBezTo>
                <a:close/>
              </a:path>
            </a:pathLst>
          </a:custGeom>
          <a:solidFill>
            <a:srgbClr val="DADADA"/>
          </a:solidFill>
          <a:ln w="11430" algn="ctr">
            <a:noFill/>
            <a:prstDash val="sysDash"/>
            <a:miter lim="800000"/>
            <a:headEnd/>
            <a:tailEnd/>
          </a:ln>
        </p:spPr>
        <p:txBody>
          <a:bodyPr rot="10800000" anchor="ctr"/>
          <a:lstStyle/>
          <a:p>
            <a:pPr>
              <a:defRPr/>
            </a:pPr>
            <a:endParaRPr lang="ru-RU" sz="1800" b="0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2" name="Заголовок 20"/>
          <p:cNvSpPr>
            <a:spLocks noGrp="1"/>
          </p:cNvSpPr>
          <p:nvPr>
            <p:ph type="title"/>
          </p:nvPr>
        </p:nvSpPr>
        <p:spPr bwMode="auto">
          <a:xfrm>
            <a:off x="3857620" y="357166"/>
            <a:ext cx="472916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1800">
                <a:latin typeface="+mj-lt"/>
              </a:defRPr>
            </a:lvl1pPr>
          </a:lstStyle>
          <a:p>
            <a:pPr lvl="0"/>
            <a:r>
              <a:rPr lang="ru-RU" smtClean="0"/>
              <a:t>Образец заголовка</a:t>
            </a:r>
            <a:endParaRPr lang="ru-RU" dirty="0" smtClean="0"/>
          </a:p>
        </p:txBody>
      </p:sp>
      <p:sp>
        <p:nvSpPr>
          <p:cNvPr id="19" name="Текст 21"/>
          <p:cNvSpPr>
            <a:spLocks noGrp="1"/>
          </p:cNvSpPr>
          <p:nvPr>
            <p:ph idx="13"/>
          </p:nvPr>
        </p:nvSpPr>
        <p:spPr bwMode="auto">
          <a:xfrm>
            <a:off x="3571868" y="1838476"/>
            <a:ext cx="357190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just">
              <a:buNone/>
              <a:defRPr sz="12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1pPr>
            <a:lvl2pPr marL="85725" indent="180975">
              <a:buClr>
                <a:srgbClr val="A44AA6"/>
              </a:buClr>
              <a:buSzPct val="65000"/>
              <a:buFont typeface="Franklin Gothic Book" pitchFamily="34" charset="0"/>
              <a:buChar char="►"/>
              <a:defRPr sz="1400" b="0" i="1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2pPr>
            <a:lvl3pPr marL="266700" indent="185738">
              <a:buClr>
                <a:srgbClr val="A44AA6"/>
              </a:buClr>
              <a:buSzPct val="58000"/>
              <a:buFont typeface="Franklin Gothic Book" pitchFamily="34" charset="0"/>
              <a:buChar char="▼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3pPr>
            <a:lvl4pPr marL="542925" indent="171450">
              <a:buClr>
                <a:srgbClr val="A44AA6"/>
              </a:buClr>
              <a:buFont typeface="Arial" pitchFamily="34" charset="0"/>
              <a:buChar char="−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4pPr>
            <a:lvl5pPr marL="714375" indent="177800">
              <a:buFont typeface="Arial" pitchFamily="34" charset="0"/>
              <a:buChar char="«"/>
              <a:defRPr sz="1400" b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Текст 21"/>
          <p:cNvSpPr>
            <a:spLocks noGrp="1"/>
          </p:cNvSpPr>
          <p:nvPr>
            <p:ph idx="38"/>
          </p:nvPr>
        </p:nvSpPr>
        <p:spPr bwMode="auto">
          <a:xfrm>
            <a:off x="3571868" y="3410112"/>
            <a:ext cx="357190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just">
              <a:buNone/>
              <a:defRPr sz="12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1pPr>
            <a:lvl2pPr marL="85725" indent="180975">
              <a:buClr>
                <a:srgbClr val="A44AA6"/>
              </a:buClr>
              <a:buSzPct val="65000"/>
              <a:buFont typeface="Franklin Gothic Book" pitchFamily="34" charset="0"/>
              <a:buChar char="►"/>
              <a:defRPr sz="1400" b="0" i="1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2pPr>
            <a:lvl3pPr marL="266700" indent="185738">
              <a:buClr>
                <a:srgbClr val="A44AA6"/>
              </a:buClr>
              <a:buSzPct val="58000"/>
              <a:buFont typeface="Franklin Gothic Book" pitchFamily="34" charset="0"/>
              <a:buChar char="▼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3pPr>
            <a:lvl4pPr marL="542925" indent="171450">
              <a:buClr>
                <a:srgbClr val="A44AA6"/>
              </a:buClr>
              <a:buFont typeface="Arial" pitchFamily="34" charset="0"/>
              <a:buChar char="−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4pPr>
            <a:lvl5pPr marL="714375" indent="177800">
              <a:buFont typeface="Arial" pitchFamily="34" charset="0"/>
              <a:buChar char="«"/>
              <a:defRPr sz="1400" b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Рисунок 2"/>
          <p:cNvSpPr>
            <a:spLocks noGrp="1"/>
          </p:cNvSpPr>
          <p:nvPr>
            <p:ph type="pic" idx="1"/>
          </p:nvPr>
        </p:nvSpPr>
        <p:spPr>
          <a:xfrm>
            <a:off x="1142976" y="1838476"/>
            <a:ext cx="1500198" cy="2000264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2" name="Текст 21"/>
          <p:cNvSpPr>
            <a:spLocks noGrp="1"/>
          </p:cNvSpPr>
          <p:nvPr>
            <p:ph idx="39"/>
          </p:nvPr>
        </p:nvSpPr>
        <p:spPr bwMode="auto">
          <a:xfrm>
            <a:off x="1040008" y="3981616"/>
            <a:ext cx="616835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just">
              <a:buNone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1pPr>
            <a:lvl2pPr marL="85725" indent="180975">
              <a:buClr>
                <a:srgbClr val="A44AA6"/>
              </a:buClr>
              <a:buSzPct val="65000"/>
              <a:buFont typeface="Franklin Gothic Book" pitchFamily="34" charset="0"/>
              <a:buChar char="►"/>
              <a:defRPr sz="1400" b="0" i="1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2pPr>
            <a:lvl3pPr marL="266700" indent="185738">
              <a:buClr>
                <a:srgbClr val="A44AA6"/>
              </a:buClr>
              <a:buSzPct val="58000"/>
              <a:buFont typeface="Franklin Gothic Book" pitchFamily="34" charset="0"/>
              <a:buChar char="▼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3pPr>
            <a:lvl4pPr marL="542925" indent="171450">
              <a:buClr>
                <a:srgbClr val="A44AA6"/>
              </a:buClr>
              <a:buFont typeface="Arial" pitchFamily="34" charset="0"/>
              <a:buChar char="−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4pPr>
            <a:lvl5pPr marL="714375" indent="177800">
              <a:buFont typeface="Arial" pitchFamily="34" charset="0"/>
              <a:buChar char="«"/>
              <a:defRPr sz="1400" b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4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6EC31-6895-4F2E-9DB4-E8A56FD5AF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Дата 14"/>
          <p:cNvSpPr>
            <a:spLocks noGrp="1"/>
          </p:cNvSpPr>
          <p:nvPr>
            <p:ph type="dt" sz="half" idx="41"/>
          </p:nvPr>
        </p:nvSpPr>
        <p:spPr>
          <a:xfrm>
            <a:off x="642938" y="6215063"/>
            <a:ext cx="4929187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F9EEE-D562-41F2-9373-933A25AB851C}" type="datetime1">
              <a:rPr lang="ru-RU"/>
              <a:pPr>
                <a:defRPr/>
              </a:pPr>
              <a:t>20.06.2011</a:t>
            </a:fld>
            <a:r>
              <a:rPr lang="ru-RU"/>
              <a:t>НАЗВАНИЕ ПРЕЗЕНТАЦИИ ( КАПИТУЛЬНЫЙ НАБОР)колонтитул</a:t>
            </a:r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10" descr="Рисунок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800" y="0"/>
            <a:ext cx="8788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13" descr="кек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88" y="6350"/>
            <a:ext cx="2697162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17" descr="Untitled-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63" y="6316663"/>
            <a:ext cx="2357437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одзаголовок 2"/>
          <p:cNvSpPr txBox="1">
            <a:spLocks/>
          </p:cNvSpPr>
          <p:nvPr/>
        </p:nvSpPr>
        <p:spPr bwMode="auto">
          <a:xfrm>
            <a:off x="3071813" y="6440488"/>
            <a:ext cx="300037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n-US" sz="1800">
                <a:solidFill>
                  <a:schemeClr val="bg1"/>
                </a:solidFill>
                <a:latin typeface="Franklin Gothic Book" pitchFamily="34" charset="0"/>
              </a:rPr>
              <a:t>www.pgplaw.ru</a:t>
            </a:r>
            <a:endParaRPr lang="ru-RU" sz="1800">
              <a:solidFill>
                <a:schemeClr val="bg1"/>
              </a:solidFill>
              <a:latin typeface="Franklin Gothic Book" pitchFamily="34" charset="0"/>
            </a:endParaRPr>
          </a:p>
        </p:txBody>
      </p:sp>
      <p:sp>
        <p:nvSpPr>
          <p:cNvPr id="9" name="Заголовок 20"/>
          <p:cNvSpPr>
            <a:spLocks noGrp="1"/>
          </p:cNvSpPr>
          <p:nvPr>
            <p:ph type="title"/>
          </p:nvPr>
        </p:nvSpPr>
        <p:spPr bwMode="auto">
          <a:xfrm>
            <a:off x="428596" y="2428868"/>
            <a:ext cx="8286808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ctr">
              <a:defRPr sz="3200">
                <a:solidFill>
                  <a:srgbClr val="486364"/>
                </a:solidFill>
                <a:latin typeface="+mj-lt"/>
              </a:defRPr>
            </a:lvl1pPr>
          </a:lstStyle>
          <a:p>
            <a:pPr lvl="0"/>
            <a:r>
              <a:rPr lang="ru-RU" smtClean="0"/>
              <a:t>Образец заголовка</a:t>
            </a:r>
            <a:endParaRPr lang="ru-RU" dirty="0" smtClean="0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1000125" y="2000250"/>
            <a:ext cx="6143625" cy="37861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 eaLnBrk="0" hangingPunct="0">
              <a:spcBef>
                <a:spcPct val="20000"/>
              </a:spcBef>
              <a:buFont typeface="Arial" charset="0"/>
              <a:buNone/>
              <a:defRPr/>
            </a:pPr>
            <a:endParaRPr lang="ru-RU" b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Заголовок 20"/>
          <p:cNvSpPr>
            <a:spLocks noGrp="1"/>
          </p:cNvSpPr>
          <p:nvPr>
            <p:ph type="title"/>
          </p:nvPr>
        </p:nvSpPr>
        <p:spPr bwMode="auto">
          <a:xfrm>
            <a:off x="3857620" y="357166"/>
            <a:ext cx="472916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1800">
                <a:latin typeface="+mj-lt"/>
              </a:defRPr>
            </a:lvl1pPr>
          </a:lstStyle>
          <a:p>
            <a:pPr lvl="0"/>
            <a:r>
              <a:rPr lang="ru-RU" smtClean="0"/>
              <a:t>Образец заголовка</a:t>
            </a:r>
            <a:endParaRPr lang="ru-RU" dirty="0" smtClean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8FC122-3C95-4E17-912A-6173A20AB6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71563" y="1349375"/>
            <a:ext cx="621506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800">
                <a:solidFill>
                  <a:srgbClr val="4E4D5F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r>
              <a:rPr lang="ru-RU"/>
              <a:t>Подзаголовок</a:t>
            </a:r>
          </a:p>
        </p:txBody>
      </p:sp>
      <p:sp>
        <p:nvSpPr>
          <p:cNvPr id="6" name="Дата 14"/>
          <p:cNvSpPr>
            <a:spLocks noGrp="1"/>
          </p:cNvSpPr>
          <p:nvPr>
            <p:ph type="dt" sz="half" idx="12"/>
          </p:nvPr>
        </p:nvSpPr>
        <p:spPr>
          <a:xfrm>
            <a:off x="642938" y="6215063"/>
            <a:ext cx="4929187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D712D-A5F8-4F10-ABC8-7C3CD20F768B}" type="datetime1">
              <a:rPr lang="ru-RU"/>
              <a:pPr>
                <a:defRPr/>
              </a:pPr>
              <a:t>20.06.2011</a:t>
            </a:fld>
            <a:r>
              <a:rPr lang="ru-RU"/>
              <a:t>НАЗВАНИЕ ПРЕЗЕНТАЦИИ ( КАПИТУЛЬНЫЙ НАБОР)колонтитул</a:t>
            </a:r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1000125" y="2000250"/>
            <a:ext cx="6143625" cy="37861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 eaLnBrk="0" hangingPunct="0">
              <a:spcBef>
                <a:spcPct val="20000"/>
              </a:spcBef>
              <a:buFont typeface="Arial" charset="0"/>
              <a:buNone/>
              <a:defRPr/>
            </a:pPr>
            <a:endParaRPr lang="ru-RU" b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Заголовок 20"/>
          <p:cNvSpPr>
            <a:spLocks noGrp="1"/>
          </p:cNvSpPr>
          <p:nvPr>
            <p:ph type="title"/>
          </p:nvPr>
        </p:nvSpPr>
        <p:spPr bwMode="auto">
          <a:xfrm>
            <a:off x="3857620" y="357166"/>
            <a:ext cx="472916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1800">
                <a:latin typeface="+mj-lt"/>
              </a:defRPr>
            </a:lvl1pPr>
          </a:lstStyle>
          <a:p>
            <a:pPr lvl="0"/>
            <a:r>
              <a:rPr lang="ru-RU" smtClean="0"/>
              <a:t>Образец заголовка</a:t>
            </a:r>
            <a:endParaRPr lang="ru-RU" dirty="0" smtClean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799BB0-8308-40CD-A1CC-3E4A74B2B0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71563" y="1349375"/>
            <a:ext cx="621506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800">
                <a:solidFill>
                  <a:srgbClr val="4E4D5F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r>
              <a:rPr lang="ru-RU"/>
              <a:t>Подзаголовок</a:t>
            </a:r>
          </a:p>
        </p:txBody>
      </p:sp>
      <p:sp>
        <p:nvSpPr>
          <p:cNvPr id="6" name="Дата 14"/>
          <p:cNvSpPr>
            <a:spLocks noGrp="1"/>
          </p:cNvSpPr>
          <p:nvPr>
            <p:ph type="dt" sz="half" idx="12"/>
          </p:nvPr>
        </p:nvSpPr>
        <p:spPr>
          <a:xfrm>
            <a:off x="642938" y="6215063"/>
            <a:ext cx="4929187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27418-3980-4D41-8553-61CF40446819}" type="datetime1">
              <a:rPr lang="ru-RU"/>
              <a:pPr>
                <a:defRPr/>
              </a:pPr>
              <a:t>20.06.2011</a:t>
            </a:fld>
            <a:r>
              <a:rPr lang="ru-RU"/>
              <a:t>НАЗВАНИЕ ПРЕЗЕНТАЦИИ ( КАПИТУЛЬНЫЙ НАБОР)колонтитул</a:t>
            </a:r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с буллит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28625" y="1285875"/>
            <a:ext cx="8215313" cy="5000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</a:lstStyle>
          <a:p>
            <a:pPr algn="l" eaLnBrk="0" hangingPunct="0">
              <a:defRPr/>
            </a:pPr>
            <a:endParaRPr lang="ru-RU" b="0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Текст 21"/>
          <p:cNvSpPr>
            <a:spLocks noGrp="1"/>
          </p:cNvSpPr>
          <p:nvPr>
            <p:ph idx="1"/>
          </p:nvPr>
        </p:nvSpPr>
        <p:spPr bwMode="auto">
          <a:xfrm>
            <a:off x="1071538" y="1806946"/>
            <a:ext cx="6215106" cy="3929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just">
              <a:buNone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1pPr>
            <a:lvl2pPr marL="85725" indent="180975">
              <a:buClr>
                <a:srgbClr val="A44AA6"/>
              </a:buClr>
              <a:buSzPct val="65000"/>
              <a:buFont typeface="Franklin Gothic Book" pitchFamily="34" charset="0"/>
              <a:buChar char="►"/>
              <a:defRPr sz="1400" b="0" i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2pPr>
            <a:lvl3pPr marL="266700" indent="185738">
              <a:buClr>
                <a:srgbClr val="A44AA6"/>
              </a:buClr>
              <a:buSzPct val="58000"/>
              <a:buFont typeface="Franklin Gothic Book" pitchFamily="34" charset="0"/>
              <a:buChar char="▼"/>
              <a:defRPr sz="1400" b="0" i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3pPr>
            <a:lvl4pPr marL="542925" indent="171450">
              <a:buClr>
                <a:srgbClr val="A44AA6"/>
              </a:buClr>
              <a:buFont typeface="Arial" pitchFamily="34" charset="0"/>
              <a:buChar char="−"/>
              <a:defRPr sz="1400" b="0" i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4pPr>
            <a:lvl5pPr marL="714375" indent="177800">
              <a:buFont typeface="Arial" pitchFamily="34" charset="0"/>
              <a:buChar char="«"/>
              <a:defRPr sz="1400" b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noProof="0" dirty="0" smtClean="0"/>
          </a:p>
        </p:txBody>
      </p:sp>
      <p:sp>
        <p:nvSpPr>
          <p:cNvPr id="14" name="Заголовок 20"/>
          <p:cNvSpPr>
            <a:spLocks noGrp="1"/>
          </p:cNvSpPr>
          <p:nvPr>
            <p:ph type="title"/>
          </p:nvPr>
        </p:nvSpPr>
        <p:spPr bwMode="auto">
          <a:xfrm>
            <a:off x="3857620" y="357166"/>
            <a:ext cx="472916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1800">
                <a:latin typeface="+mj-lt"/>
              </a:defRPr>
            </a:lvl1pPr>
          </a:lstStyle>
          <a:p>
            <a:pPr lvl="0"/>
            <a:r>
              <a:rPr lang="ru-RU" smtClean="0"/>
              <a:t>Образец заголовка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B9C552-44A0-4D72-8D1D-F3FC02F0DA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71563" y="1349375"/>
            <a:ext cx="621506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800">
                <a:solidFill>
                  <a:srgbClr val="4E4D5F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r>
              <a:rPr lang="ru-RU"/>
              <a:t>Подзаголовок</a:t>
            </a:r>
          </a:p>
        </p:txBody>
      </p:sp>
      <p:sp>
        <p:nvSpPr>
          <p:cNvPr id="7" name="Дата 14"/>
          <p:cNvSpPr>
            <a:spLocks noGrp="1"/>
          </p:cNvSpPr>
          <p:nvPr>
            <p:ph type="dt" sz="half" idx="12"/>
          </p:nvPr>
        </p:nvSpPr>
        <p:spPr>
          <a:xfrm>
            <a:off x="642938" y="6215063"/>
            <a:ext cx="4929187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E3793-13C8-4E55-8A79-C8D9F26A2CB4}" type="datetime1">
              <a:rPr lang="ru-RU"/>
              <a:pPr>
                <a:defRPr/>
              </a:pPr>
              <a:t>20.06.2011</a:t>
            </a:fld>
            <a:r>
              <a:rPr lang="ru-RU"/>
              <a:t>НАЗВАНИЕ ПРЕЗЕНТАЦИИ ( КАПИТУЛЬНЫЙ НАБОР)колонтитул</a:t>
            </a:r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а 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428625" y="1285875"/>
            <a:ext cx="8215313" cy="5000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</a:lstStyle>
          <a:p>
            <a:pPr algn="l" eaLnBrk="0" hangingPunct="0">
              <a:defRPr/>
            </a:pPr>
            <a:endParaRPr lang="ru-RU" b="0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928688" y="1857375"/>
            <a:ext cx="7215187" cy="5000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 eaLnBrk="0" hangingPunct="0">
              <a:spcBef>
                <a:spcPct val="20000"/>
              </a:spcBef>
              <a:buFont typeface="Arial" charset="0"/>
              <a:buNone/>
              <a:defRPr/>
            </a:pPr>
            <a:endParaRPr lang="ru-RU" b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Заголовок 20"/>
          <p:cNvSpPr>
            <a:spLocks noGrp="1"/>
          </p:cNvSpPr>
          <p:nvPr>
            <p:ph type="title"/>
          </p:nvPr>
        </p:nvSpPr>
        <p:spPr bwMode="auto">
          <a:xfrm>
            <a:off x="3857620" y="357166"/>
            <a:ext cx="472916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1800">
                <a:latin typeface="+mj-lt"/>
              </a:defRPr>
            </a:lvl1pPr>
          </a:lstStyle>
          <a:p>
            <a:pPr lvl="0"/>
            <a:r>
              <a:rPr lang="ru-RU" smtClean="0"/>
              <a:t>Образец заголовка</a:t>
            </a:r>
            <a:endParaRPr lang="ru-RU" dirty="0" smtClean="0"/>
          </a:p>
        </p:txBody>
      </p:sp>
      <p:sp>
        <p:nvSpPr>
          <p:cNvPr id="10" name="Текст 21"/>
          <p:cNvSpPr>
            <a:spLocks noGrp="1"/>
          </p:cNvSpPr>
          <p:nvPr>
            <p:ph idx="13"/>
          </p:nvPr>
        </p:nvSpPr>
        <p:spPr bwMode="auto">
          <a:xfrm>
            <a:off x="4918842" y="1796435"/>
            <a:ext cx="3693593" cy="415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just">
              <a:buNone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1pPr>
            <a:lvl2pPr marL="85725" indent="180975">
              <a:buClr>
                <a:srgbClr val="A44AA6"/>
              </a:buClr>
              <a:buSzPct val="65000"/>
              <a:buFont typeface="Franklin Gothic Book" pitchFamily="34" charset="0"/>
              <a:buChar char="►"/>
              <a:defRPr sz="1400" b="0" i="1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2pPr>
            <a:lvl3pPr marL="266700" indent="185738">
              <a:buClr>
                <a:srgbClr val="A44AA6"/>
              </a:buClr>
              <a:buSzPct val="58000"/>
              <a:buFont typeface="Franklin Gothic Book" pitchFamily="34" charset="0"/>
              <a:buChar char="▼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3pPr>
            <a:lvl4pPr marL="542925" indent="171450">
              <a:buClr>
                <a:srgbClr val="A44AA6"/>
              </a:buClr>
              <a:buFont typeface="Arial" pitchFamily="34" charset="0"/>
              <a:buChar char="−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4pPr>
            <a:lvl5pPr marL="714375" indent="177800">
              <a:buFont typeface="Arial" pitchFamily="34" charset="0"/>
              <a:buChar char="«"/>
              <a:defRPr sz="1200" b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noProof="0" dirty="0" smtClean="0"/>
          </a:p>
        </p:txBody>
      </p:sp>
      <p:sp>
        <p:nvSpPr>
          <p:cNvPr id="12" name="Текст 21"/>
          <p:cNvSpPr>
            <a:spLocks noGrp="1"/>
          </p:cNvSpPr>
          <p:nvPr>
            <p:ph idx="33"/>
          </p:nvPr>
        </p:nvSpPr>
        <p:spPr bwMode="auto">
          <a:xfrm>
            <a:off x="1066802" y="1801692"/>
            <a:ext cx="3693593" cy="415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just">
              <a:buNone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1pPr>
            <a:lvl2pPr marL="85725" indent="180975">
              <a:buClr>
                <a:srgbClr val="A44AA6"/>
              </a:buClr>
              <a:buSzPct val="65000"/>
              <a:buFont typeface="Franklin Gothic Book" pitchFamily="34" charset="0"/>
              <a:buChar char="►"/>
              <a:defRPr sz="1400" b="0" i="1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2pPr>
            <a:lvl3pPr marL="266700" indent="185738">
              <a:buClr>
                <a:srgbClr val="A44AA6"/>
              </a:buClr>
              <a:buSzPct val="58000"/>
              <a:buFont typeface="Franklin Gothic Book" pitchFamily="34" charset="0"/>
              <a:buChar char="▼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3pPr>
            <a:lvl4pPr marL="542925" indent="171450">
              <a:buClr>
                <a:srgbClr val="A44AA6"/>
              </a:buClr>
              <a:buFont typeface="Arial" pitchFamily="34" charset="0"/>
              <a:buChar char="−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4pPr>
            <a:lvl5pPr marL="714375" indent="177800">
              <a:buFont typeface="Arial" pitchFamily="34" charset="0"/>
              <a:buChar char="«"/>
              <a:defRPr sz="1200" b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noProof="0" dirty="0" smtClean="0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C56E114-2852-4A61-B1AD-8C207013EE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35"/>
          </p:nvPr>
        </p:nvSpPr>
        <p:spPr>
          <a:xfrm>
            <a:off x="1071563" y="1349375"/>
            <a:ext cx="621506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800">
                <a:solidFill>
                  <a:srgbClr val="4E4D5F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r>
              <a:rPr lang="ru-RU"/>
              <a:t>Подзаголовок</a:t>
            </a:r>
          </a:p>
        </p:txBody>
      </p:sp>
      <p:sp>
        <p:nvSpPr>
          <p:cNvPr id="9" name="Дата 14"/>
          <p:cNvSpPr>
            <a:spLocks noGrp="1"/>
          </p:cNvSpPr>
          <p:nvPr>
            <p:ph type="dt" sz="half" idx="36"/>
          </p:nvPr>
        </p:nvSpPr>
        <p:spPr>
          <a:xfrm>
            <a:off x="642938" y="6215063"/>
            <a:ext cx="4929187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F2B93-F0DB-4BC2-A5EF-A739D5928420}" type="datetime1">
              <a:rPr lang="ru-RU"/>
              <a:pPr>
                <a:defRPr/>
              </a:pPr>
              <a:t>20.06.2011</a:t>
            </a:fld>
            <a:r>
              <a:rPr lang="ru-RU"/>
              <a:t>НАЗВАНИЕ ПРЕЗЕНТАЦИИ ( КАПИТУЛЬНЫЙ НАБОР)колонтитул</a:t>
            </a:r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в две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20"/>
          <p:cNvSpPr>
            <a:spLocks noGrp="1"/>
          </p:cNvSpPr>
          <p:nvPr>
            <p:ph type="title"/>
          </p:nvPr>
        </p:nvSpPr>
        <p:spPr bwMode="auto">
          <a:xfrm>
            <a:off x="3857620" y="357166"/>
            <a:ext cx="472916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1800">
                <a:latin typeface="+mj-lt"/>
              </a:defRPr>
            </a:lvl1pPr>
          </a:lstStyle>
          <a:p>
            <a:pPr lvl="0"/>
            <a:r>
              <a:rPr lang="ru-RU" smtClean="0"/>
              <a:t>Образец заголовка</a:t>
            </a:r>
            <a:endParaRPr lang="ru-RU" dirty="0" smtClean="0"/>
          </a:p>
        </p:txBody>
      </p:sp>
      <p:sp>
        <p:nvSpPr>
          <p:cNvPr id="8" name="Текст 21"/>
          <p:cNvSpPr>
            <a:spLocks noGrp="1"/>
          </p:cNvSpPr>
          <p:nvPr>
            <p:ph idx="33"/>
          </p:nvPr>
        </p:nvSpPr>
        <p:spPr bwMode="auto">
          <a:xfrm>
            <a:off x="1066802" y="1801692"/>
            <a:ext cx="3693593" cy="415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just">
              <a:buNone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1pPr>
            <a:lvl2pPr marL="85725" indent="180975">
              <a:buClr>
                <a:srgbClr val="A44AA6"/>
              </a:buClr>
              <a:buSzPct val="65000"/>
              <a:buFont typeface="Franklin Gothic Book" pitchFamily="34" charset="0"/>
              <a:buChar char="►"/>
              <a:defRPr sz="1400" b="0" i="1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2pPr>
            <a:lvl3pPr marL="266700" indent="185738">
              <a:buClr>
                <a:srgbClr val="A44AA6"/>
              </a:buClr>
              <a:buSzPct val="58000"/>
              <a:buFont typeface="Franklin Gothic Book" pitchFamily="34" charset="0"/>
              <a:buChar char="▼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3pPr>
            <a:lvl4pPr marL="542925" indent="171450">
              <a:buClr>
                <a:srgbClr val="A44AA6"/>
              </a:buClr>
              <a:buFont typeface="Arial" pitchFamily="34" charset="0"/>
              <a:buChar char="−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4pPr>
            <a:lvl5pPr marL="714375" indent="177800">
              <a:buFont typeface="Arial" pitchFamily="34" charset="0"/>
              <a:buChar char="«"/>
              <a:defRPr sz="1200" b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noProof="0" dirty="0" smtClean="0"/>
          </a:p>
        </p:txBody>
      </p:sp>
      <p:sp>
        <p:nvSpPr>
          <p:cNvPr id="9" name="Текст 21"/>
          <p:cNvSpPr>
            <a:spLocks noGrp="1"/>
          </p:cNvSpPr>
          <p:nvPr>
            <p:ph idx="34"/>
          </p:nvPr>
        </p:nvSpPr>
        <p:spPr bwMode="auto">
          <a:xfrm>
            <a:off x="4918722" y="1796442"/>
            <a:ext cx="3693593" cy="415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just">
              <a:buNone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1pPr>
            <a:lvl2pPr marL="85725" indent="180975">
              <a:buClr>
                <a:srgbClr val="A44AA6"/>
              </a:buClr>
              <a:buSzPct val="65000"/>
              <a:buFont typeface="Franklin Gothic Book" pitchFamily="34" charset="0"/>
              <a:buChar char="►"/>
              <a:defRPr sz="1400" b="0" i="1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2pPr>
            <a:lvl3pPr marL="266700" indent="185738">
              <a:buClr>
                <a:srgbClr val="A44AA6"/>
              </a:buClr>
              <a:buSzPct val="58000"/>
              <a:buFont typeface="Franklin Gothic Book" pitchFamily="34" charset="0"/>
              <a:buChar char="▼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3pPr>
            <a:lvl4pPr marL="542925" indent="171450">
              <a:buClr>
                <a:srgbClr val="A44AA6"/>
              </a:buClr>
              <a:buFont typeface="Arial" pitchFamily="34" charset="0"/>
              <a:buChar char="−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4pPr>
            <a:lvl5pPr marL="714375" indent="177800">
              <a:buFont typeface="Arial" pitchFamily="34" charset="0"/>
              <a:buChar char="«"/>
              <a:defRPr sz="1200" b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noProof="0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5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5169532-668B-479F-80D1-C1DC230547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6"/>
          </p:nvPr>
        </p:nvSpPr>
        <p:spPr>
          <a:xfrm>
            <a:off x="1071563" y="1349375"/>
            <a:ext cx="621506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800">
                <a:solidFill>
                  <a:srgbClr val="4E4D5F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r>
              <a:rPr lang="ru-RU"/>
              <a:t>Подзаголовок</a:t>
            </a:r>
          </a:p>
        </p:txBody>
      </p:sp>
      <p:sp>
        <p:nvSpPr>
          <p:cNvPr id="7" name="Дата 14"/>
          <p:cNvSpPr>
            <a:spLocks noGrp="1"/>
          </p:cNvSpPr>
          <p:nvPr>
            <p:ph type="dt" sz="half" idx="37"/>
          </p:nvPr>
        </p:nvSpPr>
        <p:spPr>
          <a:xfrm>
            <a:off x="642938" y="6215063"/>
            <a:ext cx="4929187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26F82-0D7E-4500-95F9-A2662EBF22AD}" type="datetime1">
              <a:rPr lang="ru-RU"/>
              <a:pPr>
                <a:defRPr/>
              </a:pPr>
              <a:t>20.06.2011</a:t>
            </a:fld>
            <a:r>
              <a:rPr lang="ru-RU"/>
              <a:t>НАЗВАНИЕ ПРЕЗЕНТАЦИИ ( КАПИТУЛЬНЫЙ НАБОР)колонтитул</a:t>
            </a:r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Текст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21"/>
          <p:cNvSpPr>
            <a:spLocks noGrp="1"/>
          </p:cNvSpPr>
          <p:nvPr>
            <p:ph idx="1"/>
          </p:nvPr>
        </p:nvSpPr>
        <p:spPr bwMode="auto">
          <a:xfrm>
            <a:off x="1071538" y="1806945"/>
            <a:ext cx="6215106" cy="415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just">
              <a:buNone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1pPr>
            <a:lvl2pPr marL="85725" indent="180975">
              <a:buClr>
                <a:srgbClr val="A44AA6"/>
              </a:buClr>
              <a:buSzPct val="65000"/>
              <a:buFont typeface="Franklin Gothic Book" pitchFamily="34" charset="0"/>
              <a:buChar char="►"/>
              <a:defRPr sz="1400" b="0" i="1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2pPr>
            <a:lvl3pPr marL="266700" indent="185738">
              <a:buClr>
                <a:srgbClr val="A44AA6"/>
              </a:buClr>
              <a:buSzPct val="58000"/>
              <a:buFont typeface="Franklin Gothic Book" pitchFamily="34" charset="0"/>
              <a:buChar char="▼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3pPr>
            <a:lvl4pPr marL="542925" indent="171450">
              <a:buClr>
                <a:srgbClr val="A44AA6"/>
              </a:buClr>
              <a:buFont typeface="Arial" pitchFamily="34" charset="0"/>
              <a:buChar char="−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4pPr>
            <a:lvl5pPr marL="714375" indent="177800">
              <a:buFont typeface="Arial" pitchFamily="34" charset="0"/>
              <a:buChar char="«"/>
              <a:defRPr sz="1400" b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Заголовок 20"/>
          <p:cNvSpPr>
            <a:spLocks noGrp="1"/>
          </p:cNvSpPr>
          <p:nvPr>
            <p:ph type="title"/>
          </p:nvPr>
        </p:nvSpPr>
        <p:spPr bwMode="auto">
          <a:xfrm>
            <a:off x="3857620" y="357166"/>
            <a:ext cx="472916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1800">
                <a:latin typeface="+mj-lt"/>
              </a:defRPr>
            </a:lvl1pPr>
          </a:lstStyle>
          <a:p>
            <a:pPr lvl="0"/>
            <a:r>
              <a:rPr lang="ru-RU" smtClean="0"/>
              <a:t>Образец заголовка</a:t>
            </a:r>
            <a:endParaRPr lang="ru-RU" dirty="0" smtClean="0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F46A15-2359-4E13-A43F-43969DDF960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Дата 14"/>
          <p:cNvSpPr>
            <a:spLocks noGrp="1"/>
          </p:cNvSpPr>
          <p:nvPr>
            <p:ph type="dt" sz="half" idx="11"/>
          </p:nvPr>
        </p:nvSpPr>
        <p:spPr>
          <a:xfrm>
            <a:off x="642938" y="6215063"/>
            <a:ext cx="4929187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6667F-927D-4832-8637-80DD558CBAB1}" type="datetime1">
              <a:rPr lang="ru-RU"/>
              <a:pPr>
                <a:defRPr/>
              </a:pPr>
              <a:t>20.06.2011</a:t>
            </a:fld>
            <a:r>
              <a:rPr lang="ru-RU"/>
              <a:t>НАЗВАНИЕ ПРЕЗЕНТАЦИИ ( КАПИТУЛЬНЫЙ НАБОР)колонтитул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2"/>
          </p:nvPr>
        </p:nvSpPr>
        <p:spPr>
          <a:xfrm>
            <a:off x="1071563" y="1349375"/>
            <a:ext cx="621506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800">
                <a:solidFill>
                  <a:srgbClr val="4E4D5F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r>
              <a:rPr lang="ru-RU"/>
              <a:t>Подзаголовок</a:t>
            </a:r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ртинка 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428625" y="1285875"/>
            <a:ext cx="8215313" cy="5000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</a:lstStyle>
          <a:p>
            <a:pPr algn="l" eaLnBrk="0" hangingPunct="0">
              <a:defRPr/>
            </a:pPr>
            <a:endParaRPr lang="ru-RU" b="0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928688" y="1857375"/>
            <a:ext cx="7215187" cy="5000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 eaLnBrk="0" hangingPunct="0">
              <a:spcBef>
                <a:spcPct val="20000"/>
              </a:spcBef>
              <a:buFont typeface="Arial" charset="0"/>
              <a:buNone/>
              <a:defRPr/>
            </a:pPr>
            <a:endParaRPr lang="ru-RU" b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Рисунок 2"/>
          <p:cNvSpPr>
            <a:spLocks noGrp="1"/>
          </p:cNvSpPr>
          <p:nvPr>
            <p:ph type="pic" idx="1"/>
          </p:nvPr>
        </p:nvSpPr>
        <p:spPr>
          <a:xfrm>
            <a:off x="1121955" y="1882588"/>
            <a:ext cx="3670763" cy="4076776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5" name="Текст 21"/>
          <p:cNvSpPr>
            <a:spLocks noGrp="1"/>
          </p:cNvSpPr>
          <p:nvPr>
            <p:ph idx="13"/>
          </p:nvPr>
        </p:nvSpPr>
        <p:spPr bwMode="auto">
          <a:xfrm>
            <a:off x="4918842" y="1806945"/>
            <a:ext cx="3693593" cy="415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just">
              <a:buNone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1pPr>
            <a:lvl2pPr marL="85725" indent="180975">
              <a:buClr>
                <a:srgbClr val="A44AA6"/>
              </a:buClr>
              <a:buSzPct val="65000"/>
              <a:buFont typeface="Franklin Gothic Book" pitchFamily="34" charset="0"/>
              <a:buChar char="►"/>
              <a:defRPr sz="1400" b="0" i="1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2pPr>
            <a:lvl3pPr marL="266700" indent="185738">
              <a:buClr>
                <a:srgbClr val="A44AA6"/>
              </a:buClr>
              <a:buSzPct val="58000"/>
              <a:buFont typeface="Franklin Gothic Book" pitchFamily="34" charset="0"/>
              <a:buChar char="▼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3pPr>
            <a:lvl4pPr marL="542925" indent="171450">
              <a:buClr>
                <a:srgbClr val="A44AA6"/>
              </a:buClr>
              <a:buFont typeface="Arial" pitchFamily="34" charset="0"/>
              <a:buChar char="−"/>
              <a:defRPr sz="1400" b="0">
                <a:solidFill>
                  <a:schemeClr val="bg2">
                    <a:lumMod val="25000"/>
                  </a:schemeClr>
                </a:solidFill>
                <a:latin typeface="+mj-lt"/>
                <a:cs typeface="Arial" pitchFamily="34" charset="0"/>
              </a:defRPr>
            </a:lvl4pPr>
            <a:lvl5pPr marL="714375" indent="177800">
              <a:buFont typeface="Arial" pitchFamily="34" charset="0"/>
              <a:buChar char="«"/>
              <a:defRPr sz="1200" b="0">
                <a:solidFill>
                  <a:schemeClr val="bg1">
                    <a:lumMod val="50000"/>
                  </a:schemeClr>
                </a:solidFill>
                <a:latin typeface="+mj-lt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noProof="0" dirty="0" smtClean="0"/>
          </a:p>
        </p:txBody>
      </p:sp>
      <p:sp>
        <p:nvSpPr>
          <p:cNvPr id="17" name="Заголовок 20"/>
          <p:cNvSpPr>
            <a:spLocks noGrp="1"/>
          </p:cNvSpPr>
          <p:nvPr>
            <p:ph type="title"/>
          </p:nvPr>
        </p:nvSpPr>
        <p:spPr bwMode="auto">
          <a:xfrm>
            <a:off x="3857620" y="357166"/>
            <a:ext cx="472916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1800">
                <a:latin typeface="+mj-lt"/>
              </a:defRPr>
            </a:lvl1pPr>
          </a:lstStyle>
          <a:p>
            <a:pPr lvl="0"/>
            <a:r>
              <a:rPr lang="ru-RU" smtClean="0"/>
              <a:t>Образец заголовка</a:t>
            </a:r>
            <a:endParaRPr lang="ru-RU" dirty="0" smtClean="0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589D2A-80CA-4CE5-9517-19FCAEEC8C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5"/>
          </p:nvPr>
        </p:nvSpPr>
        <p:spPr>
          <a:xfrm>
            <a:off x="1071563" y="1349375"/>
            <a:ext cx="6215062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800">
                <a:solidFill>
                  <a:srgbClr val="4E4D5F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r>
              <a:rPr lang="ru-RU"/>
              <a:t>Подзаголовок</a:t>
            </a:r>
          </a:p>
        </p:txBody>
      </p:sp>
      <p:sp>
        <p:nvSpPr>
          <p:cNvPr id="9" name="Дата 14"/>
          <p:cNvSpPr>
            <a:spLocks noGrp="1"/>
          </p:cNvSpPr>
          <p:nvPr>
            <p:ph type="dt" sz="half" idx="16"/>
          </p:nvPr>
        </p:nvSpPr>
        <p:spPr>
          <a:xfrm>
            <a:off x="642938" y="6215063"/>
            <a:ext cx="4929187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17B6C-4C8C-4A04-BAD2-8B76E7CEE9A2}" type="datetime1">
              <a:rPr lang="ru-RU"/>
              <a:pPr>
                <a:defRPr/>
              </a:pPr>
              <a:t>20.06.2011</a:t>
            </a:fld>
            <a:r>
              <a:rPr lang="ru-RU"/>
              <a:t>НАЗВАНИЕ ПРЕЗЕНТАЦИИ ( КАПИТУЛЬНЫЙ НАБОР)колонтитул</a:t>
            </a:r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42938" y="6200775"/>
            <a:ext cx="4884737" cy="2936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b="0">
                <a:solidFill>
                  <a:srgbClr val="938E92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fld id="{528F34E9-A67F-4A20-95D7-F9511F566D74}" type="datetime1">
              <a:rPr lang="ru-RU"/>
              <a:pPr>
                <a:defRPr/>
              </a:pPr>
              <a:t>20.06.2011</a:t>
            </a:fld>
            <a:r>
              <a:rPr lang="ru-RU"/>
              <a:t>НАЗВАНИЕ ПРЕЗЕНТАЦИИ ( КАПИТУЛЬНЫЙ НАБОР)колонтитул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870575" y="6200775"/>
            <a:ext cx="1143000" cy="2857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0">
                <a:solidFill>
                  <a:srgbClr val="938E92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fld id="{B1A9A1F8-A606-4C9F-AC7C-C147D90F43BA}" type="slidenum">
              <a:rPr lang="ru-RU"/>
              <a:pPr>
                <a:defRPr/>
              </a:pPr>
              <a:t>‹#›</a:t>
            </a:fld>
            <a:r>
              <a:rPr lang="ru-RU"/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15000" y="6219825"/>
            <a:ext cx="2643188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1000" b="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Слайд </a:t>
            </a:r>
            <a:r>
              <a:rPr lang="ru-RU" sz="1000" b="0" dirty="0">
                <a:solidFill>
                  <a:srgbClr val="A44AA6"/>
                </a:solidFill>
                <a:latin typeface="+mn-lt"/>
              </a:rPr>
              <a:t>    </a:t>
            </a:r>
            <a:r>
              <a:rPr lang="ru-RU" sz="1000" b="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                           </a:t>
            </a:r>
            <a:r>
              <a:rPr lang="en-US" sz="1000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www.pgplaw.ru</a:t>
            </a:r>
            <a:endParaRPr lang="ru-RU" sz="10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5125" name="Рисунок 14" descr="пеплого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00063" y="357188"/>
            <a:ext cx="1714500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Рисунок 16" descr="полоска.png"/>
          <p:cNvPicPr>
            <a:picLocks noChangeAspect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00063" y="6197600"/>
            <a:ext cx="814387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Прямая соединительная линия 18"/>
          <p:cNvCxnSpPr/>
          <p:nvPr/>
        </p:nvCxnSpPr>
        <p:spPr>
          <a:xfrm rot="5400000">
            <a:off x="3465512" y="677863"/>
            <a:ext cx="500063" cy="1588"/>
          </a:xfrm>
          <a:prstGeom prst="line">
            <a:avLst/>
          </a:prstGeom>
          <a:ln w="31750" cap="rnd">
            <a:solidFill>
              <a:srgbClr val="4863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7073106" y="6352382"/>
            <a:ext cx="142875" cy="1588"/>
          </a:xfrm>
          <a:prstGeom prst="line">
            <a:avLst/>
          </a:prstGeom>
          <a:ln w="22225">
            <a:solidFill>
              <a:srgbClr val="A44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5501481" y="6352382"/>
            <a:ext cx="142875" cy="1588"/>
          </a:xfrm>
          <a:prstGeom prst="line">
            <a:avLst/>
          </a:prstGeom>
          <a:ln w="22225">
            <a:solidFill>
              <a:srgbClr val="A44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Нижний колонтитул 10"/>
          <p:cNvSpPr txBox="1">
            <a:spLocks/>
          </p:cNvSpPr>
          <p:nvPr/>
        </p:nvSpPr>
        <p:spPr bwMode="auto">
          <a:xfrm>
            <a:off x="1104900" y="1420813"/>
            <a:ext cx="2895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endParaRPr lang="ru-RU" sz="18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73" r:id="rId7"/>
    <p:sldLayoutId id="2147484374" r:id="rId8"/>
    <p:sldLayoutId id="2147484375" r:id="rId9"/>
    <p:sldLayoutId id="2147484376" r:id="rId10"/>
    <p:sldLayoutId id="2147484377" r:id="rId11"/>
    <p:sldLayoutId id="2147484378" r:id="rId12"/>
    <p:sldLayoutId id="2147484379" r:id="rId13"/>
    <p:sldLayoutId id="2147484380" r:id="rId14"/>
  </p:sldLayoutIdLst>
  <p:transition>
    <p:random/>
  </p:transition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A44AA6"/>
          </a:solidFill>
          <a:latin typeface="Arial" pitchFamily="34" charset="0"/>
          <a:ea typeface="Tahoma" pitchFamily="34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A44AA6"/>
          </a:solidFill>
          <a:latin typeface="Arial" charset="0"/>
          <a:ea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A44AA6"/>
          </a:solidFill>
          <a:latin typeface="Arial" charset="0"/>
          <a:ea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A44AA6"/>
          </a:solidFill>
          <a:latin typeface="Arial" charset="0"/>
          <a:ea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A44AA6"/>
          </a:solidFill>
          <a:latin typeface="Arial" charset="0"/>
          <a:ea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ahoma" pitchFamily="34" charset="0"/>
          <a:cs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ahoma" pitchFamily="34" charset="0"/>
          <a:cs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ahoma" pitchFamily="34" charset="0"/>
          <a:cs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3C3C3C"/>
          </a:solidFill>
          <a:latin typeface="Arial" pitchFamily="34" charset="0"/>
          <a:ea typeface="Tahoma" pitchFamily="34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3C3C3C"/>
          </a:solidFill>
          <a:latin typeface="Arial" pitchFamily="34" charset="0"/>
          <a:ea typeface="Tahoma" pitchFamily="34" charset="0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3C3C3C"/>
          </a:solidFill>
          <a:latin typeface="Arial" pitchFamily="34" charset="0"/>
          <a:ea typeface="Tahoma" pitchFamily="34" charset="0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3C3C3C"/>
          </a:solidFill>
          <a:latin typeface="Arial" pitchFamily="34" charset="0"/>
          <a:ea typeface="Tahoma" pitchFamily="34" charset="0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400" i="1" kern="1200">
          <a:solidFill>
            <a:srgbClr val="6A2E63"/>
          </a:solidFill>
          <a:latin typeface="Arial" pitchFamily="34" charset="0"/>
          <a:ea typeface="Tahoma" pitchFamily="34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Tahoma" pitchFamily="34" charset="0"/>
          <a:ea typeface="Tahoma" pitchFamily="34" charset="0"/>
          <a:cs typeface="Tahoma" pitchFamily="34" charset="0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Tahoma" pitchFamily="34" charset="0"/>
          <a:ea typeface="Tahoma" pitchFamily="34" charset="0"/>
          <a:cs typeface="Tahoma" pitchFamily="34" charset="0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Tahoma" pitchFamily="34" charset="0"/>
          <a:ea typeface="Tahoma" pitchFamily="34" charset="0"/>
          <a:cs typeface="Tahoma" pitchFamily="34" charset="0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Tahoma" pitchFamily="34" charset="0"/>
          <a:ea typeface="Tahoma" pitchFamily="34" charset="0"/>
          <a:cs typeface="Tahoma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428875"/>
            <a:ext cx="8286750" cy="1357313"/>
          </a:xfrm>
        </p:spPr>
        <p:txBody>
          <a:bodyPr/>
          <a:lstStyle/>
          <a:p>
            <a:pPr>
              <a:defRPr/>
            </a:pPr>
            <a:r>
              <a:rPr lang="ru-RU" sz="3600" dirty="0" smtClean="0"/>
              <a:t>Россия: правовые новости</a:t>
            </a:r>
            <a:br>
              <a:rPr lang="ru-RU" sz="3600" dirty="0" smtClean="0"/>
            </a:br>
            <a:r>
              <a:rPr lang="ru-RU" sz="3600" b="0" dirty="0" smtClean="0"/>
              <a:t>2011</a:t>
            </a:r>
            <a:r>
              <a:rPr lang="ru-RU" sz="3600" b="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cs typeface="Arial" charset="0"/>
              </a:rPr>
              <a:t/>
            </a:r>
            <a:br>
              <a:rPr lang="ru-RU" sz="3600" b="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cs typeface="Arial" charset="0"/>
              </a:rPr>
            </a:br>
            <a:endParaRPr lang="ru-RU" sz="3600" b="0" dirty="0" smtClean="0">
              <a:solidFill>
                <a:schemeClr val="bg2">
                  <a:lumMod val="2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65113" y="4286250"/>
            <a:ext cx="8618537" cy="428625"/>
          </a:xfrm>
          <a:prstGeom prst="rect">
            <a:avLst/>
          </a:prstGeom>
        </p:spPr>
        <p:txBody>
          <a:bodyPr/>
          <a:lstStyle/>
          <a:p>
            <a:pPr algn="ctr">
              <a:buNone/>
              <a:defRPr/>
            </a:pPr>
            <a:r>
              <a:rPr lang="ru-RU" sz="1600" dirty="0" smtClean="0"/>
              <a:t>С.Г. Пепеляев, Управляющий партнер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z="1600" b="1" dirty="0" smtClean="0">
              <a:solidFill>
                <a:schemeClr val="bg2">
                  <a:lumMod val="2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21508" name="Text Box 7"/>
          <p:cNvSpPr txBox="1">
            <a:spLocks noChangeArrowheads="1"/>
          </p:cNvSpPr>
          <p:nvPr/>
        </p:nvSpPr>
        <p:spPr bwMode="auto">
          <a:xfrm>
            <a:off x="3284538" y="5438775"/>
            <a:ext cx="25733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 dirty="0" err="1" smtClean="0">
                <a:solidFill>
                  <a:srgbClr val="3C3C3C"/>
                </a:solidFill>
                <a:latin typeface="Tahoma" pitchFamily="34" charset="0"/>
              </a:rPr>
              <a:t>Алматы</a:t>
            </a:r>
            <a:endParaRPr lang="ru-RU" b="0" dirty="0" smtClean="0">
              <a:solidFill>
                <a:srgbClr val="3C3C3C"/>
              </a:solidFill>
              <a:latin typeface="Tahoma" pitchFamily="34" charset="0"/>
            </a:endParaRPr>
          </a:p>
        </p:txBody>
      </p: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3284538" y="5091113"/>
            <a:ext cx="25733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0" dirty="0" smtClean="0">
                <a:solidFill>
                  <a:srgbClr val="3C3C3C"/>
                </a:solidFill>
                <a:latin typeface="Tahoma" pitchFamily="34" charset="0"/>
              </a:rPr>
              <a:t>22-24 июня 2011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539087-7C4D-4720-8643-EB306FC08FD5}" type="slidenum">
              <a:rPr lang="ru-RU"/>
              <a:pPr>
                <a:defRPr/>
              </a:pPr>
              <a:t>10</a:t>
            </a:fld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3857625" y="357188"/>
            <a:ext cx="4729163" cy="642937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Корпоративное законодательство</a:t>
            </a:r>
          </a:p>
        </p:txBody>
      </p:sp>
      <p:sp>
        <p:nvSpPr>
          <p:cNvPr id="22533" name="Номер слайда 9"/>
          <p:cNvSpPr txBox="1">
            <a:spLocks noGrp="1"/>
          </p:cNvSpPr>
          <p:nvPr/>
        </p:nvSpPr>
        <p:spPr bwMode="auto">
          <a:xfrm>
            <a:off x="5870575" y="6200775"/>
            <a:ext cx="11430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ru-RU" sz="1000" b="0">
              <a:solidFill>
                <a:srgbClr val="938E92"/>
              </a:solidFill>
              <a:latin typeface="Franklin Gothic Book" pitchFamily="34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quarter" idx="11"/>
          </p:nvPr>
        </p:nvSpPr>
        <p:spPr/>
        <p:txBody>
          <a:bodyPr rtlCol="0"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tint val="75000"/>
                  </a:schemeClr>
                </a:solidFill>
              </a:rPr>
              <a:t>РОССИЯ: ПРАВОВЫЕ НОВОСТИ 2011</a:t>
            </a:r>
            <a:endParaRPr lang="ru-RU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746678" y="1422764"/>
            <a:ext cx="7348170" cy="3875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algn="l">
              <a:lnSpc>
                <a:spcPct val="130000"/>
              </a:lnSpc>
              <a:spcAft>
                <a:spcPts val="1200"/>
              </a:spcAft>
              <a:buFontTx/>
              <a:buChar char="•"/>
              <a:tabLst>
                <a:tab pos="174625" algn="l"/>
              </a:tabLst>
            </a:pPr>
            <a:r>
              <a:rPr lang="en-US" sz="1600" b="0" dirty="0"/>
              <a:t> </a:t>
            </a:r>
            <a:r>
              <a:rPr lang="ru-RU" sz="1600" b="0" dirty="0">
                <a:solidFill>
                  <a:srgbClr val="4E4D5F"/>
                </a:solidFill>
              </a:rPr>
              <a:t>Ведётся активная работа по реформированию гражданского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законодательства</a:t>
            </a:r>
            <a:r>
              <a:rPr lang="ru-RU" sz="1600" b="0" dirty="0">
                <a:solidFill>
                  <a:srgbClr val="4E4D5F"/>
                </a:solidFill>
              </a:rPr>
              <a:t>; </a:t>
            </a:r>
            <a:endParaRPr lang="en-US" sz="1600" b="0" dirty="0">
              <a:solidFill>
                <a:srgbClr val="4E4D5F"/>
              </a:solidFill>
            </a:endParaRPr>
          </a:p>
          <a:p>
            <a:pPr marL="174625" algn="l">
              <a:lnSpc>
                <a:spcPct val="130000"/>
              </a:lnSpc>
              <a:spcAft>
                <a:spcPts val="12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Появилась возможность оплаты долей и акций в уставном капитале </a:t>
            </a:r>
            <a:br>
              <a:rPr lang="ru-RU" sz="1600" b="0" dirty="0">
                <a:solidFill>
                  <a:srgbClr val="4E4D5F"/>
                </a:solidFill>
              </a:rPr>
            </a:br>
            <a:r>
              <a:rPr lang="ru-RU" sz="1600" b="0" dirty="0">
                <a:solidFill>
                  <a:srgbClr val="4E4D5F"/>
                </a:solidFill>
              </a:rPr>
              <a:t>  правами требования к обществу;</a:t>
            </a:r>
          </a:p>
          <a:p>
            <a:pPr marL="174625" algn="l">
              <a:lnSpc>
                <a:spcPct val="130000"/>
              </a:lnSpc>
              <a:spcAft>
                <a:spcPts val="12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Изменён порядок выплаты дивидендов по акциям и распределения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прибыли </a:t>
            </a:r>
            <a:r>
              <a:rPr lang="ru-RU" sz="1600" b="0" dirty="0">
                <a:solidFill>
                  <a:srgbClr val="4E4D5F"/>
                </a:solidFill>
              </a:rPr>
              <a:t>ООО;</a:t>
            </a:r>
          </a:p>
          <a:p>
            <a:pPr marL="174625" algn="l">
              <a:lnSpc>
                <a:spcPct val="130000"/>
              </a:lnSpc>
              <a:spcAft>
                <a:spcPts val="12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Внесены изменения в порядок ведения реестра владельцев ценных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бумаг</a:t>
            </a:r>
            <a:r>
              <a:rPr lang="ru-RU" sz="1600" b="0" dirty="0">
                <a:solidFill>
                  <a:srgbClr val="4E4D5F"/>
                </a:solidFill>
              </a:rPr>
              <a:t>;</a:t>
            </a:r>
          </a:p>
          <a:p>
            <a:pPr marL="174625" algn="l">
              <a:lnSpc>
                <a:spcPct val="130000"/>
              </a:lnSpc>
              <a:spcAft>
                <a:spcPts val="12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Активно формируется судебная практика в отношении акционерных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соглашений </a:t>
            </a:r>
            <a:r>
              <a:rPr lang="ru-RU" sz="1600" b="0" dirty="0">
                <a:solidFill>
                  <a:srgbClr val="4E4D5F"/>
                </a:solidFill>
              </a:rPr>
              <a:t>и соглашений </a:t>
            </a:r>
            <a:r>
              <a:rPr lang="ru-RU" sz="1600" b="0" dirty="0" smtClean="0">
                <a:solidFill>
                  <a:srgbClr val="4E4D5F"/>
                </a:solidFill>
              </a:rPr>
              <a:t>участников</a:t>
            </a:r>
            <a:r>
              <a:rPr lang="ru-RU" sz="1600" b="0" dirty="0">
                <a:solidFill>
                  <a:srgbClr val="4E4D5F"/>
                </a:solidFill>
              </a:rPr>
              <a:t>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539087-7C4D-4720-8643-EB306FC08FD5}" type="slidenum">
              <a:rPr lang="ru-RU"/>
              <a:pPr>
                <a:defRPr/>
              </a:pPr>
              <a:t>11</a:t>
            </a:fld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3857625" y="357188"/>
            <a:ext cx="4729163" cy="642937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Земельное  право, недвижимость (1)</a:t>
            </a:r>
          </a:p>
        </p:txBody>
      </p:sp>
      <p:sp>
        <p:nvSpPr>
          <p:cNvPr id="22533" name="Номер слайда 9"/>
          <p:cNvSpPr txBox="1">
            <a:spLocks noGrp="1"/>
          </p:cNvSpPr>
          <p:nvPr/>
        </p:nvSpPr>
        <p:spPr bwMode="auto">
          <a:xfrm>
            <a:off x="5870575" y="6200775"/>
            <a:ext cx="11430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ru-RU" sz="1000" b="0">
              <a:solidFill>
                <a:srgbClr val="938E92"/>
              </a:solidFill>
              <a:latin typeface="Franklin Gothic Book" pitchFamily="34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quarter" idx="11"/>
          </p:nvPr>
        </p:nvSpPr>
        <p:spPr/>
        <p:txBody>
          <a:bodyPr rtlCol="0"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tint val="75000"/>
                  </a:schemeClr>
                </a:solidFill>
              </a:rPr>
              <a:t>РОССИЯ: ПРАВОВЫЕ НОВОСТИ 2011</a:t>
            </a:r>
            <a:endParaRPr lang="ru-RU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98551" y="1259136"/>
            <a:ext cx="8207375" cy="4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algn="l">
              <a:lnSpc>
                <a:spcPct val="125000"/>
              </a:lnSpc>
              <a:buFontTx/>
              <a:buChar char="•"/>
              <a:tabLst>
                <a:tab pos="174625" algn="l"/>
              </a:tabLst>
            </a:pPr>
            <a:r>
              <a:rPr lang="ru-RU" sz="1600" b="0" dirty="0"/>
              <a:t>  </a:t>
            </a:r>
            <a:r>
              <a:rPr lang="ru-RU" sz="1600" b="0" dirty="0">
                <a:solidFill>
                  <a:srgbClr val="4E4D5F"/>
                </a:solidFill>
              </a:rPr>
              <a:t>Усовершенствован порядок обращения земель сельскохозяйственного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 назначения</a:t>
            </a:r>
            <a:r>
              <a:rPr lang="ru-RU" sz="1600" b="0" dirty="0">
                <a:solidFill>
                  <a:srgbClr val="4E4D5F"/>
                </a:solidFill>
              </a:rPr>
              <a:t>, в частности</a:t>
            </a:r>
            <a:r>
              <a:rPr lang="en-US" sz="1600" b="0" dirty="0">
                <a:solidFill>
                  <a:srgbClr val="4E4D5F"/>
                </a:solidFill>
              </a:rPr>
              <a:t>:</a:t>
            </a:r>
          </a:p>
          <a:p>
            <a:pPr marL="631825" lvl="1" algn="l">
              <a:lnSpc>
                <a:spcPct val="125000"/>
              </a:lnSpc>
              <a:buFont typeface="Arial" pitchFamily="34" charset="0"/>
              <a:buChar char="•"/>
              <a:tabLst>
                <a:tab pos="174625" algn="l"/>
              </a:tabLst>
            </a:pPr>
            <a:r>
              <a:rPr lang="en-US" sz="1600" b="0" dirty="0">
                <a:solidFill>
                  <a:srgbClr val="4E4D5F"/>
                </a:solidFill>
              </a:rPr>
              <a:t> </a:t>
            </a:r>
            <a:r>
              <a:rPr lang="ru-RU" sz="1600" b="0" dirty="0">
                <a:solidFill>
                  <a:srgbClr val="4E4D5F"/>
                </a:solidFill>
              </a:rPr>
              <a:t>определен порядок принудительного изъятия земельных участков при </a:t>
            </a:r>
            <a:r>
              <a:rPr lang="ru-RU" sz="1600" b="0" dirty="0" smtClean="0">
                <a:solidFill>
                  <a:srgbClr val="4E4D5F"/>
                </a:solidFill>
              </a:rPr>
              <a:t>их </a:t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нецелевом или </a:t>
            </a:r>
            <a:r>
              <a:rPr lang="ru-RU" sz="1600" b="0" dirty="0">
                <a:solidFill>
                  <a:srgbClr val="4E4D5F"/>
                </a:solidFill>
              </a:rPr>
              <a:t>нерациональном использовании</a:t>
            </a:r>
            <a:r>
              <a:rPr lang="en-US" sz="1600" b="0" dirty="0">
                <a:solidFill>
                  <a:srgbClr val="4E4D5F"/>
                </a:solidFill>
              </a:rPr>
              <a:t>;</a:t>
            </a:r>
          </a:p>
          <a:p>
            <a:pPr marL="631825" lvl="1" algn="l">
              <a:lnSpc>
                <a:spcPct val="125000"/>
              </a:lnSpc>
              <a:spcAft>
                <a:spcPts val="1200"/>
              </a:spcAft>
              <a:buFont typeface="Arial" pitchFamily="34" charset="0"/>
              <a:buChar char="•"/>
              <a:tabLst>
                <a:tab pos="174625" algn="l"/>
              </a:tabLst>
            </a:pPr>
            <a:r>
              <a:rPr lang="ru-RU" sz="1600" b="0" dirty="0" smtClean="0">
                <a:solidFill>
                  <a:srgbClr val="4E4D5F"/>
                </a:solidFill>
              </a:rPr>
              <a:t> урегулирован </a:t>
            </a:r>
            <a:r>
              <a:rPr lang="ru-RU" sz="1600" b="0" dirty="0">
                <a:solidFill>
                  <a:srgbClr val="4E4D5F"/>
                </a:solidFill>
              </a:rPr>
              <a:t>порядок оборота долей в праве общей собственности на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земельные участки;</a:t>
            </a:r>
            <a:endParaRPr lang="ru-RU" sz="1600" b="0" dirty="0">
              <a:solidFill>
                <a:srgbClr val="4E4D5F"/>
              </a:solidFill>
            </a:endParaRPr>
          </a:p>
          <a:p>
            <a:pPr marL="174625" algn="l">
              <a:lnSpc>
                <a:spcPct val="125000"/>
              </a:lnSpc>
              <a:spcAft>
                <a:spcPts val="12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 Приняты изменения в Федеральный закон «Об оценочной деятельности в </a:t>
            </a:r>
            <a:r>
              <a:rPr lang="ru-RU" sz="1600" b="0" dirty="0" smtClean="0">
                <a:solidFill>
                  <a:srgbClr val="4E4D5F"/>
                </a:solidFill>
              </a:rPr>
              <a:t> </a:t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 Российской </a:t>
            </a:r>
            <a:r>
              <a:rPr lang="ru-RU" sz="1600" b="0" dirty="0">
                <a:solidFill>
                  <a:srgbClr val="4E4D5F"/>
                </a:solidFill>
              </a:rPr>
              <a:t>Федерации», создающие правовые условия для массовой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 государственной </a:t>
            </a:r>
            <a:r>
              <a:rPr lang="ru-RU" sz="1600" b="0" dirty="0">
                <a:solidFill>
                  <a:srgbClr val="4E4D5F"/>
                </a:solidFill>
              </a:rPr>
              <a:t>кадастровой оценки и основу для возможного эффективного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 налогообложения </a:t>
            </a:r>
            <a:r>
              <a:rPr lang="ru-RU" sz="1600" b="0" dirty="0">
                <a:solidFill>
                  <a:srgbClr val="4E4D5F"/>
                </a:solidFill>
              </a:rPr>
              <a:t>недвижимости в </a:t>
            </a:r>
            <a:r>
              <a:rPr lang="ru-RU" sz="1600" b="0" dirty="0" smtClean="0">
                <a:solidFill>
                  <a:srgbClr val="4E4D5F"/>
                </a:solidFill>
              </a:rPr>
              <a:t>будущем;</a:t>
            </a:r>
            <a:endParaRPr lang="ru-RU" sz="1600" b="0" dirty="0">
              <a:solidFill>
                <a:srgbClr val="4E4D5F"/>
              </a:solidFill>
            </a:endParaRPr>
          </a:p>
          <a:p>
            <a:pPr marL="174625" algn="l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 Утвержден перечень приграничных территорий, на которых иностранные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 граждане</a:t>
            </a:r>
            <a:r>
              <a:rPr lang="ru-RU" sz="1600" b="0" dirty="0">
                <a:solidFill>
                  <a:srgbClr val="4E4D5F"/>
                </a:solidFill>
              </a:rPr>
              <a:t>, лица без гражданства и иностранные юридические лица не могут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 обладать </a:t>
            </a:r>
            <a:r>
              <a:rPr lang="ru-RU" sz="1600" b="0" dirty="0">
                <a:solidFill>
                  <a:srgbClr val="4E4D5F"/>
                </a:solidFill>
              </a:rPr>
              <a:t>земельными участками на праве </a:t>
            </a:r>
            <a:r>
              <a:rPr lang="ru-RU" sz="1600" b="0" dirty="0" smtClean="0">
                <a:solidFill>
                  <a:srgbClr val="4E4D5F"/>
                </a:solidFill>
              </a:rPr>
              <a:t>собственности.</a:t>
            </a:r>
            <a:endParaRPr lang="ru-RU" sz="1600" b="0" dirty="0">
              <a:solidFill>
                <a:srgbClr val="4E4D5F"/>
              </a:solidFill>
            </a:endParaRPr>
          </a:p>
          <a:p>
            <a:pPr marL="174625" algn="l">
              <a:lnSpc>
                <a:spcPct val="125000"/>
              </a:lnSpc>
              <a:buFontTx/>
              <a:buChar char="•"/>
              <a:tabLst>
                <a:tab pos="174625" algn="l"/>
              </a:tabLst>
            </a:pPr>
            <a:endParaRPr lang="ru-RU" sz="1600" b="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539087-7C4D-4720-8643-EB306FC08FD5}" type="slidenum">
              <a:rPr lang="ru-RU"/>
              <a:pPr>
                <a:defRPr/>
              </a:pPr>
              <a:t>12</a:t>
            </a:fld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3857625" y="357188"/>
            <a:ext cx="4729163" cy="642937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Земельное  право, недвижимость (2)</a:t>
            </a:r>
          </a:p>
        </p:txBody>
      </p:sp>
      <p:sp>
        <p:nvSpPr>
          <p:cNvPr id="22533" name="Номер слайда 9"/>
          <p:cNvSpPr txBox="1">
            <a:spLocks noGrp="1"/>
          </p:cNvSpPr>
          <p:nvPr/>
        </p:nvSpPr>
        <p:spPr bwMode="auto">
          <a:xfrm>
            <a:off x="5870575" y="6200775"/>
            <a:ext cx="11430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ru-RU" sz="1000" b="0">
              <a:solidFill>
                <a:srgbClr val="938E92"/>
              </a:solidFill>
              <a:latin typeface="Franklin Gothic Book" pitchFamily="34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quarter" idx="11"/>
          </p:nvPr>
        </p:nvSpPr>
        <p:spPr/>
        <p:txBody>
          <a:bodyPr rtlCol="0"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tint val="75000"/>
                  </a:schemeClr>
                </a:solidFill>
              </a:rPr>
              <a:t>РОССИЯ: ПРАВОВЫЕ НОВОСТИ 2011</a:t>
            </a:r>
            <a:endParaRPr lang="ru-RU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29926" y="1153983"/>
            <a:ext cx="8208963" cy="489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algn="l">
              <a:lnSpc>
                <a:spcPct val="140000"/>
              </a:lnSpc>
              <a:spcAft>
                <a:spcPts val="600"/>
              </a:spcAft>
              <a:buFontTx/>
              <a:buChar char="•"/>
              <a:tabLst>
                <a:tab pos="174625" algn="l"/>
              </a:tabLst>
            </a:pPr>
            <a:r>
              <a:rPr lang="ru-RU" b="0" dirty="0"/>
              <a:t>  </a:t>
            </a:r>
            <a:r>
              <a:rPr lang="ru-RU" sz="1600" b="0" dirty="0">
                <a:solidFill>
                  <a:srgbClr val="4E4D5F"/>
                </a:solidFill>
              </a:rPr>
              <a:t>Разъяснены вопросы применения законодательства о возникновении,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прекращении </a:t>
            </a:r>
            <a:r>
              <a:rPr lang="ru-RU" sz="1600" b="0" dirty="0">
                <a:solidFill>
                  <a:srgbClr val="4E4D5F"/>
                </a:solidFill>
              </a:rPr>
              <a:t>и защите  права собственности и других вещных прав, в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частности</a:t>
            </a:r>
            <a:r>
              <a:rPr lang="ru-RU" sz="1600" b="0" dirty="0">
                <a:solidFill>
                  <a:srgbClr val="4E4D5F"/>
                </a:solidFill>
              </a:rPr>
              <a:t>, уточнены порядок и условия возникновения права собственности в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силу </a:t>
            </a:r>
            <a:r>
              <a:rPr lang="ru-RU" sz="1600" b="0" dirty="0" err="1">
                <a:solidFill>
                  <a:srgbClr val="4E4D5F"/>
                </a:solidFill>
              </a:rPr>
              <a:t>приобретательной</a:t>
            </a:r>
            <a:r>
              <a:rPr lang="ru-RU" sz="1600" b="0" dirty="0">
                <a:solidFill>
                  <a:srgbClr val="4E4D5F"/>
                </a:solidFill>
              </a:rPr>
              <a:t> давности </a:t>
            </a:r>
            <a:r>
              <a:rPr lang="en-US" sz="1600" b="0" dirty="0">
                <a:solidFill>
                  <a:srgbClr val="4E4D5F"/>
                </a:solidFill>
              </a:rPr>
              <a:t>*</a:t>
            </a:r>
            <a:endParaRPr lang="ru-RU" sz="1600" b="0" dirty="0">
              <a:solidFill>
                <a:srgbClr val="4E4D5F"/>
              </a:solidFill>
            </a:endParaRPr>
          </a:p>
          <a:p>
            <a:pPr marL="174625" algn="l">
              <a:lnSpc>
                <a:spcPct val="140000"/>
              </a:lnSpc>
              <a:spcAft>
                <a:spcPts val="6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 Уточнены особенности </a:t>
            </a:r>
            <a:r>
              <a:rPr lang="ru-RU" sz="1600" b="0" dirty="0" err="1">
                <a:solidFill>
                  <a:srgbClr val="4E4D5F"/>
                </a:solidFill>
              </a:rPr>
              <a:t>правоприменения</a:t>
            </a:r>
            <a:r>
              <a:rPr lang="ru-RU" sz="1600" b="0" dirty="0">
                <a:solidFill>
                  <a:srgbClr val="4E4D5F"/>
                </a:solidFill>
              </a:rPr>
              <a:t> при рассмотрении исков в отношении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 самовольного </a:t>
            </a:r>
            <a:r>
              <a:rPr lang="ru-RU" sz="1600" b="0" dirty="0">
                <a:solidFill>
                  <a:srgbClr val="4E4D5F"/>
                </a:solidFill>
              </a:rPr>
              <a:t>строительства, в частности, определен достаточно широкий круг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 лиц</a:t>
            </a:r>
            <a:r>
              <a:rPr lang="ru-RU" sz="1600" b="0" dirty="0">
                <a:solidFill>
                  <a:srgbClr val="4E4D5F"/>
                </a:solidFill>
              </a:rPr>
              <a:t>, имеющих право требовать сноса самовольной постройки **</a:t>
            </a:r>
          </a:p>
          <a:p>
            <a:pPr marL="174625" algn="just">
              <a:lnSpc>
                <a:spcPct val="130000"/>
              </a:lnSpc>
              <a:spcAft>
                <a:spcPts val="18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 Урегулированы вопросы </a:t>
            </a:r>
            <a:r>
              <a:rPr lang="ru-RU" sz="1600" b="0" dirty="0" err="1">
                <a:solidFill>
                  <a:srgbClr val="4E4D5F"/>
                </a:solidFill>
              </a:rPr>
              <a:t>правоприменения</a:t>
            </a:r>
            <a:r>
              <a:rPr lang="ru-RU" sz="1600" b="0" dirty="0">
                <a:solidFill>
                  <a:srgbClr val="4E4D5F"/>
                </a:solidFill>
              </a:rPr>
              <a:t> в отношении ипотеки и внесудебного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 порядка </a:t>
            </a:r>
            <a:r>
              <a:rPr lang="ru-RU" sz="1600" b="0" dirty="0">
                <a:solidFill>
                  <a:srgbClr val="4E4D5F"/>
                </a:solidFill>
              </a:rPr>
              <a:t>обращения взыскания на заложенное имущество ***</a:t>
            </a:r>
          </a:p>
          <a:p>
            <a:pPr marL="174625" algn="just">
              <a:spcBef>
                <a:spcPts val="600"/>
              </a:spcBef>
              <a:tabLst>
                <a:tab pos="174625" algn="l"/>
              </a:tabLst>
            </a:pPr>
            <a:r>
              <a:rPr lang="ru-RU" sz="1200" b="0" dirty="0">
                <a:solidFill>
                  <a:srgbClr val="4E4D5F"/>
                </a:solidFill>
              </a:rPr>
              <a:t>*   Постановление Пленума ВС РФ №10, Постановление Пленума ВАС РФ №22 от 29 апреля 2010 г.  «О некоторых вопросах, возникающих в судебной практике при  разрешении споров, связанных с защитой права собственности и других вещных прав».</a:t>
            </a:r>
          </a:p>
          <a:p>
            <a:pPr marL="174625" algn="just">
              <a:tabLst>
                <a:tab pos="174625" algn="l"/>
              </a:tabLst>
            </a:pPr>
            <a:r>
              <a:rPr lang="ru-RU" sz="1200" b="0" dirty="0">
                <a:solidFill>
                  <a:srgbClr val="4E4D5F"/>
                </a:solidFill>
              </a:rPr>
              <a:t>*</a:t>
            </a:r>
            <a:r>
              <a:rPr lang="en-US" sz="1200" b="0" dirty="0">
                <a:solidFill>
                  <a:srgbClr val="4E4D5F"/>
                </a:solidFill>
              </a:rPr>
              <a:t>*</a:t>
            </a:r>
            <a:r>
              <a:rPr lang="ru-RU" sz="1200" b="0" dirty="0">
                <a:solidFill>
                  <a:srgbClr val="4E4D5F"/>
                </a:solidFill>
              </a:rPr>
              <a:t>   Информационное письмо Президиума ВАС РФ от 09 декабря 2010 г. №143 «Обзор судебной практики по некоторым вопросам применения арбитражными судами статьи 222 Гражданского кодекса РФ».</a:t>
            </a:r>
          </a:p>
          <a:p>
            <a:pPr marL="174625" algn="just">
              <a:tabLst>
                <a:tab pos="174625" algn="l"/>
              </a:tabLst>
            </a:pPr>
            <a:r>
              <a:rPr lang="ru-RU" sz="1200" b="0" dirty="0">
                <a:solidFill>
                  <a:srgbClr val="4E4D5F"/>
                </a:solidFill>
              </a:rPr>
              <a:t>*** Постановление Пленума ВАС РФ от 17 февраля 2011 г. №10 «О некоторых вопросах применения     законодательства о залоге</a:t>
            </a:r>
            <a:r>
              <a:rPr lang="ru-RU" sz="1200" b="0" dirty="0" smtClean="0">
                <a:solidFill>
                  <a:srgbClr val="4E4D5F"/>
                </a:solidFill>
              </a:rPr>
              <a:t>».</a:t>
            </a:r>
            <a:endParaRPr lang="ru-RU" sz="1400" b="0" dirty="0">
              <a:solidFill>
                <a:srgbClr val="4E4D5F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539087-7C4D-4720-8643-EB306FC08FD5}" type="slidenum">
              <a:rPr lang="ru-RU"/>
              <a:pPr>
                <a:defRPr/>
              </a:pPr>
              <a:t>13</a:t>
            </a:fld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3857625" y="357188"/>
            <a:ext cx="4729163" cy="642937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Валютное законодательство </a:t>
            </a:r>
          </a:p>
        </p:txBody>
      </p:sp>
      <p:sp>
        <p:nvSpPr>
          <p:cNvPr id="22533" name="Номер слайда 9"/>
          <p:cNvSpPr txBox="1">
            <a:spLocks noGrp="1"/>
          </p:cNvSpPr>
          <p:nvPr/>
        </p:nvSpPr>
        <p:spPr bwMode="auto">
          <a:xfrm>
            <a:off x="5870575" y="6200775"/>
            <a:ext cx="11430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ru-RU" sz="1000" b="0">
              <a:solidFill>
                <a:srgbClr val="938E92"/>
              </a:solidFill>
              <a:latin typeface="Franklin Gothic Book" pitchFamily="34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quarter" idx="11"/>
          </p:nvPr>
        </p:nvSpPr>
        <p:spPr/>
        <p:txBody>
          <a:bodyPr rtlCol="0"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tint val="75000"/>
                  </a:schemeClr>
                </a:solidFill>
              </a:rPr>
              <a:t>РОССИЯ: ПРАВОВЫЕ НОВОСТИ 2011</a:t>
            </a:r>
            <a:endParaRPr lang="ru-RU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86074" y="1411535"/>
            <a:ext cx="8064896" cy="371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6575" indent="-274638" algn="l">
              <a:lnSpc>
                <a:spcPct val="120000"/>
              </a:lnSpc>
              <a:spcAft>
                <a:spcPct val="30000"/>
              </a:spcAft>
              <a:buFontTx/>
              <a:buChar char="•"/>
              <a:tabLst>
                <a:tab pos="623888" algn="l"/>
              </a:tabLst>
              <a:defRPr/>
            </a:pPr>
            <a:r>
              <a:rPr lang="ru-RU" sz="1600" b="0" dirty="0">
                <a:solidFill>
                  <a:srgbClr val="4E4D5F"/>
                </a:solidFill>
              </a:rPr>
              <a:t> Либерализация валютных правил:</a:t>
            </a:r>
          </a:p>
          <a:p>
            <a:pPr marL="993775" lvl="1" indent="-274638" algn="l">
              <a:lnSpc>
                <a:spcPct val="120000"/>
              </a:lnSpc>
              <a:spcAft>
                <a:spcPct val="30000"/>
              </a:spcAft>
              <a:buFontTx/>
              <a:buChar char="-"/>
              <a:tabLst>
                <a:tab pos="623888" algn="l"/>
              </a:tabLst>
              <a:defRPr/>
            </a:pPr>
            <a:r>
              <a:rPr lang="ru-RU" sz="1600" b="0" dirty="0">
                <a:solidFill>
                  <a:srgbClr val="4E4D5F"/>
                </a:solidFill>
              </a:rPr>
              <a:t> увеличение до 50 тыс.  долларов порога совершения </a:t>
            </a:r>
            <a:r>
              <a:rPr lang="en-US" sz="1600" b="0" dirty="0">
                <a:solidFill>
                  <a:srgbClr val="4E4D5F"/>
                </a:solidFill>
              </a:rPr>
              <a:t> </a:t>
            </a:r>
            <a:r>
              <a:rPr lang="ru-RU" sz="1600" b="0" dirty="0">
                <a:solidFill>
                  <a:srgbClr val="4E4D5F"/>
                </a:solidFill>
              </a:rPr>
              <a:t>внешнеторговых сделок без оформления паспорта сделки (было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5 </a:t>
            </a:r>
            <a:r>
              <a:rPr lang="ru-RU" sz="1600" b="0" dirty="0">
                <a:solidFill>
                  <a:srgbClr val="4E4D5F"/>
                </a:solidFill>
              </a:rPr>
              <a:t>тыс. долларов</a:t>
            </a:r>
            <a:r>
              <a:rPr lang="ru-RU" sz="1600" b="0" dirty="0" smtClean="0">
                <a:solidFill>
                  <a:srgbClr val="4E4D5F"/>
                </a:solidFill>
              </a:rPr>
              <a:t>),</a:t>
            </a:r>
            <a:endParaRPr lang="ru-RU" sz="1600" b="0" dirty="0">
              <a:solidFill>
                <a:srgbClr val="4E4D5F"/>
              </a:solidFill>
            </a:endParaRPr>
          </a:p>
          <a:p>
            <a:pPr marL="993775" lvl="1" indent="-274638" algn="l">
              <a:lnSpc>
                <a:spcPct val="120000"/>
              </a:lnSpc>
              <a:spcAft>
                <a:spcPts val="1200"/>
              </a:spcAft>
              <a:buFontTx/>
              <a:buChar char="-"/>
              <a:tabLst>
                <a:tab pos="623888" algn="l"/>
              </a:tabLst>
              <a:defRPr/>
            </a:pPr>
            <a:r>
              <a:rPr lang="ru-RU" sz="1600" b="0" dirty="0">
                <a:solidFill>
                  <a:srgbClr val="4E4D5F"/>
                </a:solidFill>
              </a:rPr>
              <a:t> увеличение срока представления справок об идентификации валютных операций и иных документов с 7 до 15 </a:t>
            </a:r>
            <a:r>
              <a:rPr lang="ru-RU" sz="1600" b="0" dirty="0" smtClean="0">
                <a:solidFill>
                  <a:srgbClr val="4E4D5F"/>
                </a:solidFill>
              </a:rPr>
              <a:t>дней;</a:t>
            </a:r>
            <a:endParaRPr lang="ru-RU" sz="1600" b="0" dirty="0">
              <a:solidFill>
                <a:srgbClr val="4E4D5F"/>
              </a:solidFill>
            </a:endParaRPr>
          </a:p>
          <a:p>
            <a:pPr marL="536575" indent="-274638" algn="l">
              <a:lnSpc>
                <a:spcPct val="150000"/>
              </a:lnSpc>
              <a:spcAft>
                <a:spcPct val="30000"/>
              </a:spcAft>
              <a:buFontTx/>
              <a:buChar char="•"/>
              <a:tabLst>
                <a:tab pos="623888" algn="l"/>
              </a:tabLst>
              <a:defRPr/>
            </a:pPr>
            <a:r>
              <a:rPr lang="ru-RU" sz="1600" b="0" dirty="0">
                <a:solidFill>
                  <a:srgbClr val="4E4D5F"/>
                </a:solidFill>
              </a:rPr>
              <a:t> </a:t>
            </a:r>
            <a:r>
              <a:rPr lang="ru-RU" sz="1600" b="0" dirty="0" smtClean="0">
                <a:solidFill>
                  <a:srgbClr val="4E4D5F"/>
                </a:solidFill>
              </a:rPr>
              <a:t>Три </a:t>
            </a:r>
            <a:r>
              <a:rPr lang="ru-RU" sz="1600" b="0" dirty="0">
                <a:solidFill>
                  <a:srgbClr val="4E4D5F"/>
                </a:solidFill>
              </a:rPr>
              <a:t>законопроекта, направленных на  упрощение  контроля:</a:t>
            </a:r>
          </a:p>
          <a:p>
            <a:pPr marL="993775" lvl="1" indent="-274638" algn="l">
              <a:lnSpc>
                <a:spcPct val="120000"/>
              </a:lnSpc>
              <a:spcAft>
                <a:spcPct val="30000"/>
              </a:spcAft>
              <a:buFontTx/>
              <a:buChar char="-"/>
              <a:tabLst>
                <a:tab pos="623888" algn="l"/>
              </a:tabLst>
              <a:defRPr/>
            </a:pPr>
            <a:r>
              <a:rPr lang="ru-RU" sz="1600" b="0" dirty="0" smtClean="0">
                <a:solidFill>
                  <a:srgbClr val="4E4D5F"/>
                </a:solidFill>
              </a:rPr>
              <a:t>запрет </a:t>
            </a:r>
            <a:r>
              <a:rPr lang="ru-RU" sz="1600" b="0" dirty="0">
                <a:solidFill>
                  <a:srgbClr val="4E4D5F"/>
                </a:solidFill>
              </a:rPr>
              <a:t>повторного представления </a:t>
            </a:r>
            <a:r>
              <a:rPr lang="ru-RU" sz="1600" b="0" dirty="0" smtClean="0">
                <a:solidFill>
                  <a:srgbClr val="4E4D5F"/>
                </a:solidFill>
              </a:rPr>
              <a:t>документов,</a:t>
            </a:r>
            <a:endParaRPr lang="ru-RU" sz="1600" b="0" dirty="0">
              <a:solidFill>
                <a:srgbClr val="4E4D5F"/>
              </a:solidFill>
            </a:endParaRPr>
          </a:p>
          <a:p>
            <a:pPr marL="993775" lvl="1" indent="-274638" algn="l">
              <a:lnSpc>
                <a:spcPct val="120000"/>
              </a:lnSpc>
              <a:spcAft>
                <a:spcPct val="30000"/>
              </a:spcAft>
              <a:buFontTx/>
              <a:buChar char="-"/>
              <a:tabLst>
                <a:tab pos="623888" algn="l"/>
              </a:tabLst>
              <a:defRPr/>
            </a:pPr>
            <a:r>
              <a:rPr lang="ru-RU" sz="1600" b="0" dirty="0" smtClean="0">
                <a:solidFill>
                  <a:srgbClr val="4E4D5F"/>
                </a:solidFill>
              </a:rPr>
              <a:t>электронный </a:t>
            </a:r>
            <a:r>
              <a:rPr lang="ru-RU" sz="1600" b="0" dirty="0" smtClean="0">
                <a:solidFill>
                  <a:srgbClr val="4E4D5F"/>
                </a:solidFill>
              </a:rPr>
              <a:t>документооборот,</a:t>
            </a:r>
            <a:endParaRPr lang="ru-RU" sz="1600" b="0" dirty="0">
              <a:solidFill>
                <a:srgbClr val="4E4D5F"/>
              </a:solidFill>
            </a:endParaRPr>
          </a:p>
          <a:p>
            <a:pPr marL="993775" lvl="1" indent="-274638" algn="l">
              <a:lnSpc>
                <a:spcPct val="120000"/>
              </a:lnSpc>
              <a:spcAft>
                <a:spcPct val="30000"/>
              </a:spcAft>
              <a:buFontTx/>
              <a:buChar char="-"/>
              <a:tabLst>
                <a:tab pos="623888" algn="l"/>
              </a:tabLst>
              <a:defRPr/>
            </a:pPr>
            <a:r>
              <a:rPr lang="ru-RU" sz="1600" b="0" dirty="0" smtClean="0">
                <a:solidFill>
                  <a:srgbClr val="4E4D5F"/>
                </a:solidFill>
              </a:rPr>
              <a:t>смягчение </a:t>
            </a:r>
            <a:r>
              <a:rPr lang="ru-RU" sz="1600" b="0" dirty="0">
                <a:solidFill>
                  <a:srgbClr val="4E4D5F"/>
                </a:solidFill>
              </a:rPr>
              <a:t>ответственности в сторону  ее соразмерности</a:t>
            </a:r>
            <a:r>
              <a:rPr lang="ru-RU" sz="1600" b="0" dirty="0" smtClean="0">
                <a:solidFill>
                  <a:srgbClr val="4E4D5F"/>
                </a:solidFill>
              </a:rPr>
              <a:t>.</a:t>
            </a:r>
            <a:endParaRPr lang="ru-RU" sz="1600" b="0" dirty="0">
              <a:solidFill>
                <a:srgbClr val="4E4D5F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539087-7C4D-4720-8643-EB306FC08FD5}" type="slidenum">
              <a:rPr lang="ru-RU"/>
              <a:pPr>
                <a:defRPr/>
              </a:pPr>
              <a:t>14</a:t>
            </a:fld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3857625" y="357188"/>
            <a:ext cx="4729163" cy="642937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Налоговое право </a:t>
            </a:r>
          </a:p>
        </p:txBody>
      </p:sp>
      <p:sp>
        <p:nvSpPr>
          <p:cNvPr id="22533" name="Номер слайда 9"/>
          <p:cNvSpPr txBox="1">
            <a:spLocks noGrp="1"/>
          </p:cNvSpPr>
          <p:nvPr/>
        </p:nvSpPr>
        <p:spPr bwMode="auto">
          <a:xfrm>
            <a:off x="5870575" y="6200775"/>
            <a:ext cx="11430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ru-RU" sz="1000" b="0">
              <a:solidFill>
                <a:srgbClr val="938E92"/>
              </a:solidFill>
              <a:latin typeface="Franklin Gothic Book" pitchFamily="34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quarter" idx="11"/>
          </p:nvPr>
        </p:nvSpPr>
        <p:spPr/>
        <p:txBody>
          <a:bodyPr rtlCol="0"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tint val="75000"/>
                  </a:schemeClr>
                </a:solidFill>
              </a:rPr>
              <a:t>РОССИЯ: ПРАВОВЫЕ НОВОСТИ 2011</a:t>
            </a:r>
            <a:endParaRPr lang="ru-RU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727426" y="1340768"/>
            <a:ext cx="7848683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algn="l">
              <a:lnSpc>
                <a:spcPct val="130000"/>
              </a:lnSpc>
              <a:spcAft>
                <a:spcPts val="12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/>
              <a:t> </a:t>
            </a:r>
            <a:r>
              <a:rPr lang="ru-RU" sz="1600" b="0" dirty="0">
                <a:solidFill>
                  <a:srgbClr val="4E4D5F"/>
                </a:solidFill>
              </a:rPr>
              <a:t>Проекты законов о трансфертном ценообразовании и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консолидированной  </a:t>
            </a:r>
            <a:r>
              <a:rPr lang="ru-RU" sz="1600" b="0" dirty="0" smtClean="0">
                <a:solidFill>
                  <a:srgbClr val="4E4D5F"/>
                </a:solidFill>
              </a:rPr>
              <a:t>группе </a:t>
            </a:r>
            <a:r>
              <a:rPr lang="ru-RU" sz="1600" b="0" dirty="0">
                <a:solidFill>
                  <a:srgbClr val="4E4D5F"/>
                </a:solidFill>
              </a:rPr>
              <a:t>налогоплательщиков: свет в конце тоннеля?</a:t>
            </a:r>
          </a:p>
          <a:p>
            <a:pPr marL="174625" algn="l">
              <a:lnSpc>
                <a:spcPct val="130000"/>
              </a:lnSpc>
              <a:spcAft>
                <a:spcPts val="12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 smtClean="0">
                <a:solidFill>
                  <a:srgbClr val="4E4D5F"/>
                </a:solidFill>
              </a:rPr>
              <a:t> Ускоренное </a:t>
            </a:r>
            <a:r>
              <a:rPr lang="ru-RU" sz="1600" b="0" dirty="0">
                <a:solidFill>
                  <a:srgbClr val="4E4D5F"/>
                </a:solidFill>
              </a:rPr>
              <a:t>возмещение НДС с 1 января 2011 г</a:t>
            </a:r>
            <a:r>
              <a:rPr lang="ru-RU" sz="1600" b="0" dirty="0" smtClean="0">
                <a:solidFill>
                  <a:srgbClr val="4E4D5F"/>
                </a:solidFill>
              </a:rPr>
              <a:t>.;</a:t>
            </a:r>
            <a:endParaRPr lang="ru-RU" sz="1600" b="0" dirty="0">
              <a:solidFill>
                <a:srgbClr val="4E4D5F"/>
              </a:solidFill>
            </a:endParaRPr>
          </a:p>
          <a:p>
            <a:pPr marL="174625" algn="l">
              <a:lnSpc>
                <a:spcPct val="130000"/>
              </a:lnSpc>
              <a:spcAft>
                <a:spcPts val="12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</a:t>
            </a:r>
            <a:r>
              <a:rPr lang="ru-RU" sz="1600" b="0" dirty="0" err="1">
                <a:solidFill>
                  <a:srgbClr val="4E4D5F"/>
                </a:solidFill>
              </a:rPr>
              <a:t>Декодификация</a:t>
            </a:r>
            <a:r>
              <a:rPr lang="ru-RU" sz="1600" b="0" dirty="0">
                <a:solidFill>
                  <a:srgbClr val="4E4D5F"/>
                </a:solidFill>
              </a:rPr>
              <a:t> налогов, т.е. появление налогов, не предусмотренных </a:t>
            </a:r>
            <a:r>
              <a:rPr lang="ru-RU" sz="1600" b="0" dirty="0" smtClean="0">
                <a:solidFill>
                  <a:srgbClr val="4E4D5F"/>
                </a:solidFill>
              </a:rPr>
              <a:t>  </a:t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Налоговым </a:t>
            </a:r>
            <a:r>
              <a:rPr lang="ru-RU" sz="1600" b="0" dirty="0">
                <a:solidFill>
                  <a:srgbClr val="4E4D5F"/>
                </a:solidFill>
              </a:rPr>
              <a:t>кодексом </a:t>
            </a:r>
            <a:r>
              <a:rPr lang="ru-RU" sz="1600" b="0" dirty="0" smtClean="0">
                <a:solidFill>
                  <a:srgbClr val="4E4D5F"/>
                </a:solidFill>
              </a:rPr>
              <a:t>РФ;</a:t>
            </a:r>
            <a:endParaRPr lang="ru-RU" sz="1600" b="0" dirty="0">
              <a:solidFill>
                <a:srgbClr val="4E4D5F"/>
              </a:solidFill>
            </a:endParaRPr>
          </a:p>
          <a:p>
            <a:pPr marL="174625" algn="l">
              <a:lnSpc>
                <a:spcPct val="130000"/>
              </a:lnSpc>
              <a:spcAft>
                <a:spcPts val="12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Подписание Протокола об изменении соглашения с </a:t>
            </a:r>
            <a:r>
              <a:rPr lang="ru-RU" sz="1600" b="0" dirty="0" smtClean="0">
                <a:solidFill>
                  <a:srgbClr val="4E4D5F"/>
                </a:solidFill>
              </a:rPr>
              <a:t>Кипром;</a:t>
            </a:r>
            <a:endParaRPr lang="ru-RU" sz="1600" b="0" dirty="0">
              <a:solidFill>
                <a:srgbClr val="4E4D5F"/>
              </a:solidFill>
            </a:endParaRPr>
          </a:p>
          <a:p>
            <a:pPr marL="174625" algn="l">
              <a:lnSpc>
                <a:spcPct val="130000"/>
              </a:lnSpc>
              <a:spcAft>
                <a:spcPts val="12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 smtClean="0">
                <a:solidFill>
                  <a:srgbClr val="4E4D5F"/>
                </a:solidFill>
              </a:rPr>
              <a:t> Внедрение </a:t>
            </a:r>
            <a:r>
              <a:rPr lang="ru-RU" sz="1600" b="0" dirty="0">
                <a:solidFill>
                  <a:srgbClr val="4E4D5F"/>
                </a:solidFill>
              </a:rPr>
              <a:t>электронных счетов-фактур и расширение электронного </a:t>
            </a:r>
            <a:r>
              <a:rPr lang="ru-RU" sz="1600" b="0" dirty="0" smtClean="0">
                <a:solidFill>
                  <a:srgbClr val="4E4D5F"/>
                </a:solidFill>
              </a:rPr>
              <a:t> </a:t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документооборота </a:t>
            </a:r>
            <a:r>
              <a:rPr lang="ru-RU" sz="1600" b="0" dirty="0">
                <a:solidFill>
                  <a:srgbClr val="4E4D5F"/>
                </a:solidFill>
              </a:rPr>
              <a:t>в налоговых органах и арбитражных </a:t>
            </a:r>
            <a:r>
              <a:rPr lang="ru-RU" sz="1600" b="0" dirty="0" smtClean="0">
                <a:solidFill>
                  <a:srgbClr val="4E4D5F"/>
                </a:solidFill>
              </a:rPr>
              <a:t>судах;</a:t>
            </a:r>
            <a:endParaRPr lang="ru-RU" sz="1600" b="0" dirty="0">
              <a:solidFill>
                <a:srgbClr val="4E4D5F"/>
              </a:solidFill>
            </a:endParaRPr>
          </a:p>
          <a:p>
            <a:pPr marL="174625" algn="l">
              <a:lnSpc>
                <a:spcPct val="130000"/>
              </a:lnSpc>
              <a:spcAft>
                <a:spcPts val="12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 smtClean="0">
                <a:solidFill>
                  <a:srgbClr val="4E4D5F"/>
                </a:solidFill>
              </a:rPr>
              <a:t> Запрет </a:t>
            </a:r>
            <a:r>
              <a:rPr lang="ru-RU" sz="1600" b="0" dirty="0">
                <a:solidFill>
                  <a:srgbClr val="4E4D5F"/>
                </a:solidFill>
              </a:rPr>
              <a:t>обратной силы разъяснений высших судебных </a:t>
            </a:r>
            <a:r>
              <a:rPr lang="ru-RU" sz="1600" b="0" dirty="0" smtClean="0">
                <a:solidFill>
                  <a:srgbClr val="4E4D5F"/>
                </a:solidFill>
              </a:rPr>
              <a:t>органов;</a:t>
            </a:r>
          </a:p>
          <a:p>
            <a:pPr marL="174625" algn="l">
              <a:lnSpc>
                <a:spcPct val="130000"/>
              </a:lnSpc>
              <a:spcAft>
                <a:spcPts val="12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 smtClean="0">
                <a:solidFill>
                  <a:srgbClr val="4E4D5F"/>
                </a:solidFill>
              </a:rPr>
              <a:t> </a:t>
            </a:r>
            <a:r>
              <a:rPr lang="ru-RU" sz="1600" b="0" dirty="0" smtClean="0">
                <a:solidFill>
                  <a:srgbClr val="4E4D5F"/>
                </a:solidFill>
              </a:rPr>
              <a:t>Сокращение числа налоговых споров в судах.</a:t>
            </a:r>
            <a:endParaRPr lang="ru-RU" sz="1600" b="0" dirty="0">
              <a:solidFill>
                <a:srgbClr val="4E4D5F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539087-7C4D-4720-8643-EB306FC08FD5}" type="slidenum">
              <a:rPr lang="ru-RU"/>
              <a:pPr>
                <a:defRPr/>
              </a:pPr>
              <a:t>15</a:t>
            </a:fld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3857625" y="357188"/>
            <a:ext cx="4729163" cy="642937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Законодательство о банкротстве</a:t>
            </a:r>
          </a:p>
        </p:txBody>
      </p:sp>
      <p:sp>
        <p:nvSpPr>
          <p:cNvPr id="22533" name="Номер слайда 9"/>
          <p:cNvSpPr txBox="1">
            <a:spLocks noGrp="1"/>
          </p:cNvSpPr>
          <p:nvPr/>
        </p:nvSpPr>
        <p:spPr bwMode="auto">
          <a:xfrm>
            <a:off x="5870575" y="6200775"/>
            <a:ext cx="11430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ru-RU" sz="1000" b="0">
              <a:solidFill>
                <a:srgbClr val="938E92"/>
              </a:solidFill>
              <a:latin typeface="Franklin Gothic Book" pitchFamily="34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quarter" idx="11"/>
          </p:nvPr>
        </p:nvSpPr>
        <p:spPr/>
        <p:txBody>
          <a:bodyPr rtlCol="0"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tint val="75000"/>
                  </a:schemeClr>
                </a:solidFill>
              </a:rPr>
              <a:t>РОССИЯ: ПРАВОВЫЕ НОВОСТИ 2011</a:t>
            </a:r>
            <a:endParaRPr lang="ru-RU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727426" y="1427395"/>
            <a:ext cx="8070065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algn="l">
              <a:lnSpc>
                <a:spcPct val="150000"/>
              </a:lnSpc>
              <a:spcAft>
                <a:spcPts val="12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 smtClean="0"/>
              <a:t> </a:t>
            </a:r>
            <a:r>
              <a:rPr lang="ru-RU" sz="1600" b="0" dirty="0" smtClean="0">
                <a:solidFill>
                  <a:srgbClr val="4E4D5F"/>
                </a:solidFill>
              </a:rPr>
              <a:t>Арбитражные управляющие стали субъектами профессиональной 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деятельности</a:t>
            </a:r>
            <a:r>
              <a:rPr lang="ru-RU" sz="1600" b="0" dirty="0" smtClean="0">
                <a:solidFill>
                  <a:srgbClr val="4E4D5F"/>
                </a:solidFill>
              </a:rPr>
              <a:t>, занимающимися частной практикой, исключена обязанность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регистрации </a:t>
            </a:r>
            <a:r>
              <a:rPr lang="ru-RU" sz="1600" b="0" dirty="0" smtClean="0">
                <a:solidFill>
                  <a:srgbClr val="4E4D5F"/>
                </a:solidFill>
              </a:rPr>
              <a:t>арбитражного управляющего в качестве индивидуального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предпринимателя</a:t>
            </a:r>
            <a:r>
              <a:rPr lang="ru-RU" sz="1600" b="0" dirty="0" smtClean="0">
                <a:solidFill>
                  <a:srgbClr val="4E4D5F"/>
                </a:solidFill>
              </a:rPr>
              <a:t>;</a:t>
            </a:r>
          </a:p>
          <a:p>
            <a:pPr marL="174625" algn="l">
              <a:lnSpc>
                <a:spcPct val="150000"/>
              </a:lnSpc>
              <a:spcAft>
                <a:spcPts val="12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 smtClean="0">
                <a:solidFill>
                  <a:srgbClr val="4E4D5F"/>
                </a:solidFill>
              </a:rPr>
              <a:t> Расширена и детализирована практика применения главы III.1 Федерального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закона </a:t>
            </a:r>
            <a:r>
              <a:rPr lang="ru-RU" sz="1600" b="0" dirty="0" smtClean="0">
                <a:solidFill>
                  <a:srgbClr val="4E4D5F"/>
                </a:solidFill>
              </a:rPr>
              <a:t>«О несостоятельности (банкротстве)» «Оспаривание сделок </a:t>
            </a:r>
            <a:r>
              <a:rPr lang="ru-RU" sz="1600" b="0" dirty="0" smtClean="0">
                <a:solidFill>
                  <a:srgbClr val="4E4D5F"/>
                </a:solidFill>
              </a:rPr>
              <a:t>должника</a:t>
            </a:r>
            <a:r>
              <a:rPr lang="ru-RU" sz="1600" b="0" dirty="0" smtClean="0">
                <a:solidFill>
                  <a:srgbClr val="4E4D5F"/>
                </a:solidFill>
              </a:rPr>
              <a:t>»;</a:t>
            </a:r>
          </a:p>
          <a:p>
            <a:pPr marL="174625" algn="l">
              <a:lnSpc>
                <a:spcPct val="150000"/>
              </a:lnSpc>
              <a:spcAft>
                <a:spcPts val="12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 smtClean="0">
                <a:solidFill>
                  <a:srgbClr val="4E4D5F"/>
                </a:solidFill>
              </a:rPr>
              <a:t> Изменена очередность страховых взносов на обязательное пенсионное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страхование</a:t>
            </a:r>
            <a:r>
              <a:rPr lang="ru-RU" sz="1600" b="0" dirty="0" smtClean="0">
                <a:solidFill>
                  <a:srgbClr val="4E4D5F"/>
                </a:solidFill>
              </a:rPr>
              <a:t>.</a:t>
            </a:r>
          </a:p>
          <a:p>
            <a:pPr marL="174625" algn="l">
              <a:lnSpc>
                <a:spcPct val="150000"/>
              </a:lnSpc>
              <a:spcAft>
                <a:spcPct val="30000"/>
              </a:spcAft>
              <a:buFontTx/>
              <a:buChar char="•"/>
              <a:tabLst>
                <a:tab pos="174625" algn="l"/>
              </a:tabLst>
            </a:pPr>
            <a:endParaRPr lang="ru-RU" sz="1600" b="0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539087-7C4D-4720-8643-EB306FC08FD5}" type="slidenum">
              <a:rPr lang="ru-RU"/>
              <a:pPr>
                <a:defRPr/>
              </a:pPr>
              <a:t>16</a:t>
            </a:fld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3857625" y="357188"/>
            <a:ext cx="4729163" cy="642937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Законодательство об  </a:t>
            </a:r>
            <a:r>
              <a:rPr lang="en-US" dirty="0" smtClean="0"/>
              <a:t>IP (1)</a:t>
            </a:r>
          </a:p>
        </p:txBody>
      </p:sp>
      <p:sp>
        <p:nvSpPr>
          <p:cNvPr id="22533" name="Номер слайда 9"/>
          <p:cNvSpPr txBox="1">
            <a:spLocks noGrp="1"/>
          </p:cNvSpPr>
          <p:nvPr/>
        </p:nvSpPr>
        <p:spPr bwMode="auto">
          <a:xfrm>
            <a:off x="5870575" y="6200775"/>
            <a:ext cx="11430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ru-RU" sz="1000" b="0">
              <a:solidFill>
                <a:srgbClr val="938E92"/>
              </a:solidFill>
              <a:latin typeface="Franklin Gothic Book" pitchFamily="34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quarter" idx="11"/>
          </p:nvPr>
        </p:nvSpPr>
        <p:spPr/>
        <p:txBody>
          <a:bodyPr rtlCol="0"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tint val="75000"/>
                  </a:schemeClr>
                </a:solidFill>
              </a:rPr>
              <a:t>РОССИЯ: ПРАВОВЫЕ НОВОСТИ 2011</a:t>
            </a:r>
            <a:endParaRPr lang="ru-RU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9312" y="1479749"/>
            <a:ext cx="799288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buFont typeface="Wingdings" pitchFamily="2" charset="2"/>
              <a:buChar char="Ø"/>
              <a:tabLst>
                <a:tab pos="809625" algn="l"/>
              </a:tabLst>
            </a:pPr>
            <a:r>
              <a:rPr lang="ru-RU" sz="1600" dirty="0" smtClean="0">
                <a:solidFill>
                  <a:srgbClr val="4E4D5F"/>
                </a:solidFill>
                <a:latin typeface="+mn-lt"/>
                <a:ea typeface="Calibri" pitchFamily="34" charset="0"/>
                <a:cs typeface="Calibri" pitchFamily="34" charset="0"/>
              </a:rPr>
              <a:t> На обсуждение представлен проект нового Гражданского кодекса РФ, вносящий изменения в том числе и в Раздел 7 ГК РФ, а именно:</a:t>
            </a:r>
          </a:p>
          <a:p>
            <a:pPr lvl="0" algn="l">
              <a:buFont typeface="Arial" pitchFamily="34" charset="0"/>
              <a:buChar char="•"/>
              <a:tabLst>
                <a:tab pos="809625" algn="l"/>
              </a:tabLst>
            </a:pPr>
            <a:endParaRPr lang="ru-RU" sz="1600" b="0" dirty="0" smtClean="0">
              <a:latin typeface="Arial" pitchFamily="34" charset="0"/>
              <a:cs typeface="Arial" pitchFamily="34" charset="0"/>
            </a:endParaRPr>
          </a:p>
          <a:p>
            <a:pPr lvl="0" algn="l" eaLnBrk="0" hangingPunct="0">
              <a:buFont typeface="Arial" pitchFamily="34" charset="0"/>
              <a:buChar char="•"/>
              <a:tabLst>
                <a:tab pos="809625" algn="l"/>
              </a:tabLst>
            </a:pPr>
            <a:r>
              <a:rPr lang="en-US" sz="1600" b="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1600" b="0" dirty="0" smtClean="0">
                <a:solidFill>
                  <a:srgbClr val="4E4D5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Изменение общих положений регулирования прав на результаты </a:t>
            </a:r>
            <a:br>
              <a:rPr lang="ru-RU" sz="1600" b="0" dirty="0" smtClean="0">
                <a:solidFill>
                  <a:srgbClr val="4E4D5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ru-RU" sz="1600" b="0" dirty="0" smtClean="0">
                <a:solidFill>
                  <a:srgbClr val="4E4D5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интеллектуальной деятельности и средства индивидуализации;</a:t>
            </a:r>
            <a:endParaRPr lang="ru-RU" sz="1600" b="0" dirty="0" smtClean="0">
              <a:solidFill>
                <a:srgbClr val="4E4D5F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hangingPunct="0">
              <a:buFont typeface="Arial" pitchFamily="34" charset="0"/>
              <a:buChar char="•"/>
              <a:tabLst>
                <a:tab pos="809625" algn="l"/>
              </a:tabLst>
            </a:pPr>
            <a:r>
              <a:rPr lang="en-US" sz="1600" b="0" dirty="0" smtClean="0">
                <a:solidFill>
                  <a:srgbClr val="4E4D5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1600" b="0" dirty="0" smtClean="0">
                <a:solidFill>
                  <a:srgbClr val="4E4D5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Изменение регулирования использования результатов интеллектуальной </a:t>
            </a:r>
            <a:br>
              <a:rPr lang="ru-RU" sz="1600" b="0" dirty="0" smtClean="0">
                <a:solidFill>
                  <a:srgbClr val="4E4D5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lang="ru-RU" sz="1600" b="0" dirty="0" smtClean="0">
                <a:solidFill>
                  <a:srgbClr val="4E4D5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деятельности в Интернете;</a:t>
            </a:r>
            <a:endParaRPr lang="ru-RU" sz="1600" b="0" dirty="0" smtClean="0">
              <a:solidFill>
                <a:srgbClr val="4E4D5F"/>
              </a:solidFill>
              <a:latin typeface="Arial" pitchFamily="34" charset="0"/>
              <a:cs typeface="Arial" pitchFamily="34" charset="0"/>
            </a:endParaRPr>
          </a:p>
          <a:p>
            <a:pPr lvl="0" algn="l" eaLnBrk="0" hangingPunct="0">
              <a:buFont typeface="Arial" pitchFamily="34" charset="0"/>
              <a:buChar char="•"/>
              <a:tabLst>
                <a:tab pos="809625" algn="l"/>
              </a:tabLst>
            </a:pPr>
            <a:r>
              <a:rPr lang="en-US" sz="1600" b="0" dirty="0" smtClean="0">
                <a:solidFill>
                  <a:srgbClr val="4E4D5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1600" b="0" dirty="0" smtClean="0">
                <a:solidFill>
                  <a:srgbClr val="4E4D5F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Изменения в области авторских и смежных прав, норм патентного права</a:t>
            </a:r>
            <a:r>
              <a:rPr lang="ru-RU" sz="1600" b="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lvl="0" algn="l" eaLnBrk="0" hangingPunct="0">
              <a:buFontTx/>
              <a:buChar char="•"/>
              <a:tabLst>
                <a:tab pos="809625" algn="l"/>
              </a:tabLst>
            </a:pPr>
            <a:endParaRPr lang="ru-RU" sz="1600" b="0" dirty="0" smtClean="0">
              <a:latin typeface="+mn-lt"/>
              <a:ea typeface="Calibri" pitchFamily="34" charset="0"/>
              <a:cs typeface="Calibri" pitchFamily="34" charset="0"/>
            </a:endParaRPr>
          </a:p>
          <a:p>
            <a:pPr lvl="0" algn="l" eaLnBrk="0" hangingPunct="0">
              <a:buFont typeface="Wingdings" pitchFamily="2" charset="2"/>
              <a:buChar char="Ø"/>
              <a:tabLst>
                <a:tab pos="809625" algn="l"/>
              </a:tabLst>
            </a:pPr>
            <a:r>
              <a:rPr lang="ru-RU" sz="1600" dirty="0" smtClean="0">
                <a:solidFill>
                  <a:srgbClr val="4E4D5F"/>
                </a:solidFill>
              </a:rPr>
              <a:t>Президент РФ Дмитрий Медведев подписал указ о создании Федеральной службы по интеллектуальной собственности. </a:t>
            </a:r>
          </a:p>
          <a:p>
            <a:pPr lvl="0" algn="l" eaLnBrk="0" hangingPunct="0">
              <a:tabLst>
                <a:tab pos="809625" algn="l"/>
              </a:tabLst>
            </a:pPr>
            <a:endParaRPr lang="ru-RU" sz="1600" b="0" dirty="0" smtClean="0"/>
          </a:p>
          <a:p>
            <a:pPr lvl="0" algn="l" eaLnBrk="0" hangingPunct="0">
              <a:tabLst>
                <a:tab pos="809625" algn="l"/>
              </a:tabLst>
            </a:pPr>
            <a:r>
              <a:rPr lang="ru-RU" sz="1600" b="0" dirty="0" smtClean="0">
                <a:solidFill>
                  <a:srgbClr val="4E4D5F"/>
                </a:solidFill>
              </a:rPr>
              <a:t>Федеральной службе по интеллектуальной собственности передаются полномочия Роспатента и Федерального агентства по правовой защите результатов интеллектуальной деятельности военного, специального и двойного назначения</a:t>
            </a:r>
            <a:r>
              <a:rPr lang="en-US" sz="1600" b="0" dirty="0" smtClean="0">
                <a:solidFill>
                  <a:srgbClr val="4E4D5F"/>
                </a:solidFill>
              </a:rPr>
              <a:t> (</a:t>
            </a:r>
            <a:r>
              <a:rPr lang="ru-RU" sz="1600" b="0" dirty="0" smtClean="0">
                <a:solidFill>
                  <a:srgbClr val="4E4D5F"/>
                </a:solidFill>
              </a:rPr>
              <a:t>ФАПРИД</a:t>
            </a:r>
            <a:r>
              <a:rPr lang="en-US" sz="1600" b="0" dirty="0" smtClean="0">
                <a:solidFill>
                  <a:srgbClr val="4E4D5F"/>
                </a:solidFill>
              </a:rPr>
              <a:t>).</a:t>
            </a:r>
            <a:endParaRPr lang="ru-RU" b="0" dirty="0" smtClean="0">
              <a:solidFill>
                <a:srgbClr val="4E4D5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539087-7C4D-4720-8643-EB306FC08FD5}" type="slidenum">
              <a:rPr lang="ru-RU"/>
              <a:pPr>
                <a:defRPr/>
              </a:pPr>
              <a:t>17</a:t>
            </a:fld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3857625" y="357188"/>
            <a:ext cx="4729163" cy="642937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Законодательство об  </a:t>
            </a:r>
            <a:r>
              <a:rPr lang="en-US" dirty="0" smtClean="0"/>
              <a:t>IP (2)</a:t>
            </a:r>
          </a:p>
        </p:txBody>
      </p:sp>
      <p:sp>
        <p:nvSpPr>
          <p:cNvPr id="22533" name="Номер слайда 9"/>
          <p:cNvSpPr txBox="1">
            <a:spLocks noGrp="1"/>
          </p:cNvSpPr>
          <p:nvPr/>
        </p:nvSpPr>
        <p:spPr bwMode="auto">
          <a:xfrm>
            <a:off x="5870575" y="6200775"/>
            <a:ext cx="11430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ru-RU" sz="1000" b="0">
              <a:solidFill>
                <a:srgbClr val="938E92"/>
              </a:solidFill>
              <a:latin typeface="Franklin Gothic Book" pitchFamily="34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quarter" idx="11"/>
          </p:nvPr>
        </p:nvSpPr>
        <p:spPr/>
        <p:txBody>
          <a:bodyPr rtlCol="0"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tint val="75000"/>
                  </a:schemeClr>
                </a:solidFill>
              </a:rPr>
              <a:t>РОССИЯ: ПРАВОВЫЕ НОВОСТИ 2011</a:t>
            </a:r>
            <a:endParaRPr lang="ru-RU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775553" y="1880083"/>
            <a:ext cx="820891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buFont typeface="Wingdings" pitchFamily="2" charset="2"/>
              <a:buChar char="Ø"/>
            </a:pPr>
            <a:r>
              <a:rPr lang="en-US" sz="1600" b="0" dirty="0" smtClean="0"/>
              <a:t> </a:t>
            </a:r>
            <a:r>
              <a:rPr lang="ru-RU" sz="1600" b="0" dirty="0" smtClean="0">
                <a:solidFill>
                  <a:srgbClr val="4E4D5F"/>
                </a:solidFill>
              </a:rPr>
              <a:t>Подписаны меморандумы и продолжена реализация проектов программы «Ускоренное  патентное делопроизводство - </a:t>
            </a:r>
            <a:r>
              <a:rPr lang="en-US" sz="1600" b="0" dirty="0" smtClean="0">
                <a:solidFill>
                  <a:srgbClr val="4E4D5F"/>
                </a:solidFill>
              </a:rPr>
              <a:t>Patent Prosecution Highway – PPH</a:t>
            </a:r>
            <a:r>
              <a:rPr lang="ru-RU" sz="1600" b="0" dirty="0" smtClean="0">
                <a:solidFill>
                  <a:srgbClr val="4E4D5F"/>
                </a:solidFill>
              </a:rPr>
              <a:t>.</a:t>
            </a:r>
            <a:r>
              <a:rPr lang="en-US" sz="1600" b="0" dirty="0" smtClean="0">
                <a:solidFill>
                  <a:srgbClr val="4E4D5F"/>
                </a:solidFill>
              </a:rPr>
              <a:t> </a:t>
            </a:r>
            <a:r>
              <a:rPr lang="ru-RU" sz="1600" b="0" dirty="0" smtClean="0">
                <a:solidFill>
                  <a:srgbClr val="4E4D5F"/>
                </a:solidFill>
              </a:rPr>
              <a:t>(Испания – Меморандум подписан 28 марта 2011 г., Финляндия – Меморандум подписан 8 декабря 2010 г.). </a:t>
            </a:r>
          </a:p>
          <a:p>
            <a:pPr algn="just">
              <a:buFont typeface="Wingdings" pitchFamily="2" charset="2"/>
              <a:buChar char="Ø"/>
            </a:pPr>
            <a:endParaRPr lang="ru-RU" sz="1600" b="0" dirty="0" smtClean="0"/>
          </a:p>
          <a:p>
            <a:pPr lvl="0" algn="just"/>
            <a:r>
              <a:rPr lang="ru-RU" sz="1600" dirty="0" err="1" smtClean="0">
                <a:solidFill>
                  <a:srgbClr val="4E4D5F"/>
                </a:solidFill>
              </a:rPr>
              <a:t>Пилотная</a:t>
            </a:r>
            <a:r>
              <a:rPr lang="ru-RU" sz="1600" dirty="0" smtClean="0">
                <a:solidFill>
                  <a:srgbClr val="4E4D5F"/>
                </a:solidFill>
              </a:rPr>
              <a:t> программа PPH начала свое действие с 1 марта 2011 г. </a:t>
            </a:r>
          </a:p>
          <a:p>
            <a:pPr algn="just"/>
            <a:endParaRPr lang="ru-RU" sz="1600" b="0" dirty="0" smtClean="0"/>
          </a:p>
          <a:p>
            <a:pPr algn="l">
              <a:buFont typeface="Wingdings" pitchFamily="2" charset="2"/>
              <a:buChar char="Ø"/>
            </a:pPr>
            <a:r>
              <a:rPr lang="en-US" sz="1600" b="0" dirty="0" smtClean="0">
                <a:solidFill>
                  <a:srgbClr val="4E4D5F"/>
                </a:solidFill>
              </a:rPr>
              <a:t> </a:t>
            </a:r>
            <a:r>
              <a:rPr lang="ru-RU" sz="1600" b="0" dirty="0" smtClean="0">
                <a:solidFill>
                  <a:srgbClr val="4E4D5F"/>
                </a:solidFill>
              </a:rPr>
              <a:t>Активно обсуждаются перспективы </a:t>
            </a:r>
            <a:r>
              <a:rPr lang="ru-RU" sz="1600" b="0" dirty="0" smtClean="0">
                <a:solidFill>
                  <a:srgbClr val="4E4D5F"/>
                </a:solidFill>
              </a:rPr>
              <a:t>создания специализированного суда по интеллектуальным </a:t>
            </a:r>
            <a:r>
              <a:rPr lang="ru-RU" sz="1600" b="0" dirty="0" smtClean="0">
                <a:solidFill>
                  <a:srgbClr val="4E4D5F"/>
                </a:solidFill>
              </a:rPr>
              <a:t>правам.  </a:t>
            </a:r>
            <a:endParaRPr lang="ru-RU" sz="1600" b="0" dirty="0" smtClean="0">
              <a:solidFill>
                <a:srgbClr val="4E4D5F"/>
              </a:solidFill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0" dirty="0" smtClean="0">
              <a:latin typeface="+mn-lt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539087-7C4D-4720-8643-EB306FC08FD5}" type="slidenum">
              <a:rPr lang="ru-RU"/>
              <a:pPr>
                <a:defRPr/>
              </a:pPr>
              <a:t>18</a:t>
            </a:fld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3857625" y="357188"/>
            <a:ext cx="4729163" cy="642937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Административно-правовое регулирование</a:t>
            </a:r>
          </a:p>
        </p:txBody>
      </p:sp>
      <p:sp>
        <p:nvSpPr>
          <p:cNvPr id="22533" name="Номер слайда 9"/>
          <p:cNvSpPr txBox="1">
            <a:spLocks noGrp="1"/>
          </p:cNvSpPr>
          <p:nvPr/>
        </p:nvSpPr>
        <p:spPr bwMode="auto">
          <a:xfrm>
            <a:off x="5870575" y="6200775"/>
            <a:ext cx="11430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ru-RU" sz="1000" b="0">
              <a:solidFill>
                <a:srgbClr val="938E92"/>
              </a:solidFill>
              <a:latin typeface="Franklin Gothic Book" pitchFamily="34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quarter" idx="11"/>
          </p:nvPr>
        </p:nvSpPr>
        <p:spPr/>
        <p:txBody>
          <a:bodyPr rtlCol="0"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tint val="75000"/>
                  </a:schemeClr>
                </a:solidFill>
              </a:rPr>
              <a:t>РОССИЯ: ПРАВОВЫЕ НОВОСТИ 2011</a:t>
            </a:r>
            <a:endParaRPr lang="ru-RU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770712" y="1469287"/>
            <a:ext cx="7486473" cy="368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4625" algn="just">
              <a:spcAft>
                <a:spcPct val="300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/>
              <a:t> </a:t>
            </a:r>
            <a:r>
              <a:rPr lang="ru-RU" sz="1600" b="0" dirty="0">
                <a:solidFill>
                  <a:srgbClr val="4E4D5F"/>
                </a:solidFill>
              </a:rPr>
              <a:t>Новые правила лицензирования хозяйственной деятельности. </a:t>
            </a:r>
            <a:r>
              <a:rPr lang="ru-RU" sz="1600" b="0" dirty="0" smtClean="0">
                <a:solidFill>
                  <a:srgbClr val="4E4D5F"/>
                </a:solidFill>
              </a:rPr>
              <a:t> </a:t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Лицензионные </a:t>
            </a:r>
            <a:r>
              <a:rPr lang="ru-RU" sz="1600" b="0" dirty="0">
                <a:solidFill>
                  <a:srgbClr val="4E4D5F"/>
                </a:solidFill>
              </a:rPr>
              <a:t>требования устанавливаются Правительством РФ,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но </a:t>
            </a:r>
            <a:r>
              <a:rPr lang="ru-RU" sz="1600" b="0" dirty="0">
                <a:solidFill>
                  <a:srgbClr val="4E4D5F"/>
                </a:solidFill>
              </a:rPr>
              <a:t>они не могут предусматривать соблюдение общих требований </a:t>
            </a:r>
            <a:br>
              <a:rPr lang="ru-RU" sz="1600" b="0" dirty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законодательства </a:t>
            </a:r>
            <a:r>
              <a:rPr lang="ru-RU" sz="1600" b="0" dirty="0">
                <a:solidFill>
                  <a:srgbClr val="4E4D5F"/>
                </a:solidFill>
              </a:rPr>
              <a:t>и требований в отношении видов и объемов товаров, </a:t>
            </a:r>
            <a:br>
              <a:rPr lang="ru-RU" sz="1600" b="0" dirty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работ </a:t>
            </a:r>
            <a:r>
              <a:rPr lang="ru-RU" sz="1600" b="0" dirty="0">
                <a:solidFill>
                  <a:srgbClr val="4E4D5F"/>
                </a:solidFill>
              </a:rPr>
              <a:t>и услуг. Но есть исключения в отношении целого ряда </a:t>
            </a:r>
            <a:br>
              <a:rPr lang="ru-RU" sz="1600" b="0" dirty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видов </a:t>
            </a:r>
            <a:r>
              <a:rPr lang="ru-RU" sz="1600" b="0" dirty="0">
                <a:solidFill>
                  <a:srgbClr val="4E4D5F"/>
                </a:solidFill>
              </a:rPr>
              <a:t>деятельности; </a:t>
            </a:r>
          </a:p>
          <a:p>
            <a:pPr marL="174625" algn="just">
              <a:lnSpc>
                <a:spcPct val="150000"/>
              </a:lnSpc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Регламентация проверок общим федеральным законом. Много </a:t>
            </a:r>
            <a:r>
              <a:rPr lang="ru-RU" sz="1600" b="0" dirty="0" smtClean="0">
                <a:solidFill>
                  <a:srgbClr val="4E4D5F"/>
                </a:solidFill>
              </a:rPr>
              <a:t>изъятий;</a:t>
            </a:r>
            <a:endParaRPr lang="ru-RU" sz="1600" b="0" dirty="0">
              <a:solidFill>
                <a:srgbClr val="4E4D5F"/>
              </a:solidFill>
            </a:endParaRPr>
          </a:p>
          <a:p>
            <a:pPr marL="174625" algn="just">
              <a:lnSpc>
                <a:spcPct val="150000"/>
              </a:lnSpc>
              <a:spcAft>
                <a:spcPct val="300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Новый закон о </a:t>
            </a:r>
            <a:r>
              <a:rPr lang="ru-RU" sz="1600" b="0" dirty="0" smtClean="0">
                <a:solidFill>
                  <a:srgbClr val="4E4D5F"/>
                </a:solidFill>
              </a:rPr>
              <a:t>полиции;</a:t>
            </a:r>
          </a:p>
          <a:p>
            <a:pPr marL="174625" algn="just">
              <a:spcAft>
                <a:spcPct val="300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 smtClean="0">
                <a:solidFill>
                  <a:srgbClr val="4E4D5F"/>
                </a:solidFill>
              </a:rPr>
              <a:t> Новое </a:t>
            </a:r>
            <a:r>
              <a:rPr lang="ru-RU" sz="1600" b="0" dirty="0">
                <a:solidFill>
                  <a:srgbClr val="4E4D5F"/>
                </a:solidFill>
              </a:rPr>
              <a:t>Постановление Правительства РФ об административных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регламентах </a:t>
            </a:r>
            <a:r>
              <a:rPr lang="ru-RU" sz="1600" b="0" dirty="0">
                <a:solidFill>
                  <a:srgbClr val="4E4D5F"/>
                </a:solidFill>
              </a:rPr>
              <a:t>федеральных органов исполнительной власти с </a:t>
            </a:r>
            <a:r>
              <a:rPr lang="ru-RU" sz="1600" b="0" dirty="0" smtClean="0">
                <a:solidFill>
                  <a:srgbClr val="4E4D5F"/>
                </a:solidFill>
              </a:rPr>
              <a:t>детальным</a:t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регулированием </a:t>
            </a:r>
            <a:r>
              <a:rPr lang="ru-RU" sz="1600" b="0" dirty="0">
                <a:solidFill>
                  <a:srgbClr val="4E4D5F"/>
                </a:solidFill>
              </a:rPr>
              <a:t>порядка проверок бизнеса и государственных услуг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для </a:t>
            </a:r>
            <a:r>
              <a:rPr lang="ru-RU" sz="1600" b="0" dirty="0">
                <a:solidFill>
                  <a:srgbClr val="4E4D5F"/>
                </a:solidFill>
              </a:rPr>
              <a:t>бизнеса. Вся информация на специальном </a:t>
            </a:r>
            <a:r>
              <a:rPr lang="ru-RU" sz="1600" b="0" dirty="0" err="1" smtClean="0">
                <a:solidFill>
                  <a:srgbClr val="4E4D5F"/>
                </a:solidFill>
              </a:rPr>
              <a:t>интернет-портале</a:t>
            </a:r>
            <a:r>
              <a:rPr lang="ru-RU" sz="1600" b="0" dirty="0" smtClean="0"/>
              <a:t>.</a:t>
            </a:r>
            <a:r>
              <a:rPr lang="ru-RU" sz="1600" b="0" dirty="0"/>
              <a:t/>
            </a:r>
            <a:br>
              <a:rPr lang="ru-RU" sz="1600" b="0" dirty="0"/>
            </a:br>
            <a:r>
              <a:rPr lang="ru-RU" sz="1600" b="0" dirty="0"/>
              <a:t> 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539087-7C4D-4720-8643-EB306FC08FD5}" type="slidenum">
              <a:rPr lang="ru-RU"/>
              <a:pPr>
                <a:defRPr/>
              </a:pPr>
              <a:t>19</a:t>
            </a:fld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3857625" y="357188"/>
            <a:ext cx="4729163" cy="642937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Рынок юридических услуг</a:t>
            </a:r>
          </a:p>
        </p:txBody>
      </p:sp>
      <p:sp>
        <p:nvSpPr>
          <p:cNvPr id="22533" name="Номер слайда 9"/>
          <p:cNvSpPr txBox="1">
            <a:spLocks noGrp="1"/>
          </p:cNvSpPr>
          <p:nvPr/>
        </p:nvSpPr>
        <p:spPr bwMode="auto">
          <a:xfrm>
            <a:off x="5870575" y="6200775"/>
            <a:ext cx="11430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ru-RU" sz="1000" b="0">
              <a:solidFill>
                <a:srgbClr val="938E92"/>
              </a:solidFill>
              <a:latin typeface="Franklin Gothic Book" pitchFamily="34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quarter" idx="11"/>
          </p:nvPr>
        </p:nvSpPr>
        <p:spPr/>
        <p:txBody>
          <a:bodyPr rtlCol="0"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tint val="75000"/>
                  </a:schemeClr>
                </a:solidFill>
              </a:rPr>
              <a:t>РОССИЯ: ПРАВОВЫЕ НОВОСТИ 2011</a:t>
            </a:r>
            <a:endParaRPr lang="ru-RU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28508" y="1485817"/>
            <a:ext cx="7333715" cy="3105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algn="l">
              <a:spcAft>
                <a:spcPct val="30000"/>
              </a:spcAft>
              <a:tabLst>
                <a:tab pos="174625" algn="l"/>
              </a:tabLst>
            </a:pPr>
            <a:r>
              <a:rPr lang="ru-RU" sz="1800" dirty="0" smtClean="0">
                <a:solidFill>
                  <a:srgbClr val="4E4D5F"/>
                </a:solidFill>
              </a:rPr>
              <a:t>Минюст РФ продолжает подготовительную работу </a:t>
            </a:r>
            <a:br>
              <a:rPr lang="ru-RU" sz="1800" dirty="0" smtClean="0">
                <a:solidFill>
                  <a:srgbClr val="4E4D5F"/>
                </a:solidFill>
              </a:rPr>
            </a:br>
            <a:r>
              <a:rPr lang="ru-RU" sz="1800" dirty="0" smtClean="0">
                <a:solidFill>
                  <a:srgbClr val="4E4D5F"/>
                </a:solidFill>
              </a:rPr>
              <a:t>в следующем направлении: </a:t>
            </a:r>
            <a:endParaRPr lang="ru-RU" sz="1800" dirty="0">
              <a:solidFill>
                <a:srgbClr val="4E4D5F"/>
              </a:solidFill>
            </a:endParaRPr>
          </a:p>
          <a:p>
            <a:pPr marL="174625" algn="l">
              <a:lnSpc>
                <a:spcPct val="150000"/>
              </a:lnSpc>
              <a:spcAft>
                <a:spcPct val="300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/>
              <a:t> </a:t>
            </a:r>
            <a:r>
              <a:rPr lang="ru-RU" sz="1600" b="0" dirty="0">
                <a:solidFill>
                  <a:srgbClr val="4E4D5F"/>
                </a:solidFill>
              </a:rPr>
              <a:t>Юридическая профессия должна быть:</a:t>
            </a:r>
          </a:p>
          <a:p>
            <a:pPr marL="174625" algn="l">
              <a:lnSpc>
                <a:spcPct val="130000"/>
              </a:lnSpc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  - регулируемой;</a:t>
            </a:r>
          </a:p>
          <a:p>
            <a:pPr marL="174625" algn="l">
              <a:lnSpc>
                <a:spcPct val="130000"/>
              </a:lnSpc>
              <a:spcAft>
                <a:spcPct val="45000"/>
              </a:spcAft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  - единой; </a:t>
            </a:r>
          </a:p>
          <a:p>
            <a:pPr marL="174625" algn="l">
              <a:lnSpc>
                <a:spcPct val="150000"/>
              </a:lnSpc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Реформа адвокатуры;</a:t>
            </a:r>
          </a:p>
          <a:p>
            <a:pPr marL="174625" algn="l">
              <a:lnSpc>
                <a:spcPct val="150000"/>
              </a:lnSpc>
              <a:spcAft>
                <a:spcPct val="300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Эволюционный путь и саморегулирование;</a:t>
            </a:r>
          </a:p>
          <a:p>
            <a:pPr marL="174625" algn="l">
              <a:lnSpc>
                <a:spcPct val="150000"/>
              </a:lnSpc>
              <a:spcAft>
                <a:spcPct val="300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Открытый рынок.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539087-7C4D-4720-8643-EB306FC08FD5}" type="slidenum">
              <a:rPr lang="ru-RU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3857625" y="357188"/>
            <a:ext cx="5045743" cy="642937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Введение административной ответственности за нарушения Закона о торговле от 28.12.2009 г.</a:t>
            </a:r>
          </a:p>
        </p:txBody>
      </p:sp>
      <p:sp>
        <p:nvSpPr>
          <p:cNvPr id="22533" name="Номер слайда 9"/>
          <p:cNvSpPr txBox="1">
            <a:spLocks noGrp="1"/>
          </p:cNvSpPr>
          <p:nvPr/>
        </p:nvSpPr>
        <p:spPr bwMode="auto">
          <a:xfrm>
            <a:off x="5870575" y="6200775"/>
            <a:ext cx="11430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ru-RU" sz="1000" b="0">
              <a:solidFill>
                <a:srgbClr val="938E92"/>
              </a:solidFill>
              <a:latin typeface="Franklin Gothic Book" pitchFamily="34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quarter" idx="11"/>
          </p:nvPr>
        </p:nvSpPr>
        <p:spPr/>
        <p:txBody>
          <a:bodyPr rtlCol="0"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t>РОССИЯ: ПРАВОВЫЕ НОВОСТИ 2011</a:t>
            </a:r>
            <a:endParaRPr lang="ru-RU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755576" y="1547892"/>
            <a:ext cx="7848872" cy="368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algn="l">
              <a:lnSpc>
                <a:spcPct val="150000"/>
              </a:lnSpc>
              <a:spcAft>
                <a:spcPct val="300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/>
              <a:t> </a:t>
            </a:r>
            <a:r>
              <a:rPr lang="ru-RU" sz="1600" b="0" dirty="0">
                <a:solidFill>
                  <a:srgbClr val="4E4D5F"/>
                </a:solidFill>
              </a:rPr>
              <a:t>введена Федеральным законом от 28.12.2010 № 411-ФЗ;</a:t>
            </a:r>
          </a:p>
          <a:p>
            <a:pPr marL="174625" algn="l">
              <a:lnSpc>
                <a:spcPct val="150000"/>
              </a:lnSpc>
              <a:spcAft>
                <a:spcPct val="300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появились 3 специальные статьи в </a:t>
            </a:r>
            <a:r>
              <a:rPr lang="ru-RU" sz="1600" b="0" dirty="0" err="1">
                <a:solidFill>
                  <a:srgbClr val="4E4D5F"/>
                </a:solidFill>
              </a:rPr>
              <a:t>КоАП</a:t>
            </a:r>
            <a:r>
              <a:rPr lang="ru-RU" sz="1600" b="0" dirty="0">
                <a:solidFill>
                  <a:srgbClr val="4E4D5F"/>
                </a:solidFill>
              </a:rPr>
              <a:t> РФ:  14.40, 14.41,14.42 ;</a:t>
            </a:r>
          </a:p>
          <a:p>
            <a:pPr marL="174625" algn="l">
              <a:lnSpc>
                <a:spcPct val="150000"/>
              </a:lnSpc>
              <a:spcAft>
                <a:spcPct val="300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размер административного штрафа:</a:t>
            </a:r>
          </a:p>
          <a:p>
            <a:pPr marL="174625" algn="l">
              <a:spcAft>
                <a:spcPts val="0"/>
              </a:spcAft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     - на юридических лиц – до 5 млн. руб. </a:t>
            </a:r>
            <a:r>
              <a:rPr lang="ru-RU" sz="1600" b="0" dirty="0" smtClean="0">
                <a:solidFill>
                  <a:srgbClr val="4E4D5F"/>
                </a:solidFill>
              </a:rPr>
              <a:t>РФ,</a:t>
            </a:r>
            <a:endParaRPr lang="ru-RU" sz="1600" b="0" dirty="0">
              <a:solidFill>
                <a:srgbClr val="4E4D5F"/>
              </a:solidFill>
            </a:endParaRPr>
          </a:p>
          <a:p>
            <a:pPr marL="174625" algn="l">
              <a:lnSpc>
                <a:spcPct val="150000"/>
              </a:lnSpc>
              <a:spcAft>
                <a:spcPct val="30000"/>
              </a:spcAft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     - на должностных лиц – до 50 тыс. руб. </a:t>
            </a:r>
            <a:r>
              <a:rPr lang="ru-RU" sz="1600" b="0" dirty="0" smtClean="0">
                <a:solidFill>
                  <a:srgbClr val="4E4D5F"/>
                </a:solidFill>
              </a:rPr>
              <a:t>РФ;</a:t>
            </a:r>
            <a:endParaRPr lang="ru-RU" sz="1600" b="0" dirty="0">
              <a:solidFill>
                <a:srgbClr val="4E4D5F"/>
              </a:solidFill>
            </a:endParaRPr>
          </a:p>
          <a:p>
            <a:pPr marL="174625" algn="l">
              <a:lnSpc>
                <a:spcPct val="150000"/>
              </a:lnSpc>
              <a:spcAft>
                <a:spcPct val="300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полномочия по составлению протоколов и рассмотрению </a:t>
            </a:r>
          </a:p>
          <a:p>
            <a:pPr marL="174625" algn="just">
              <a:spcAft>
                <a:spcPct val="30000"/>
              </a:spcAft>
              <a:tabLst>
                <a:tab pos="174625" algn="l"/>
              </a:tabLst>
            </a:pPr>
            <a:r>
              <a:rPr lang="ru-RU" sz="1600" b="0" dirty="0" smtClean="0">
                <a:solidFill>
                  <a:srgbClr val="4E4D5F"/>
                </a:solidFill>
              </a:rPr>
              <a:t>  дел </a:t>
            </a:r>
            <a:r>
              <a:rPr lang="ru-RU" sz="1600" b="0" dirty="0">
                <a:solidFill>
                  <a:srgbClr val="4E4D5F"/>
                </a:solidFill>
              </a:rPr>
              <a:t>о соответствующих административных правонарушениях    </a:t>
            </a:r>
          </a:p>
          <a:p>
            <a:pPr marL="174625" algn="l">
              <a:lnSpc>
                <a:spcPct val="150000"/>
              </a:lnSpc>
              <a:spcAft>
                <a:spcPct val="30000"/>
              </a:spcAft>
              <a:tabLst>
                <a:tab pos="174625" algn="l"/>
              </a:tabLst>
            </a:pPr>
            <a:r>
              <a:rPr lang="ru-RU" sz="1600" b="0" dirty="0" smtClean="0">
                <a:solidFill>
                  <a:srgbClr val="4E4D5F"/>
                </a:solidFill>
              </a:rPr>
              <a:t>  возложены </a:t>
            </a:r>
            <a:r>
              <a:rPr lang="ru-RU" sz="1600" b="0" dirty="0">
                <a:solidFill>
                  <a:srgbClr val="4E4D5F"/>
                </a:solidFill>
              </a:rPr>
              <a:t>на антимонопольные органы России </a:t>
            </a:r>
          </a:p>
          <a:p>
            <a:pPr marL="174625" algn="l">
              <a:lnSpc>
                <a:spcPct val="150000"/>
              </a:lnSpc>
              <a:spcAft>
                <a:spcPct val="30000"/>
              </a:spcAft>
              <a:tabLst>
                <a:tab pos="174625" algn="l"/>
              </a:tabLst>
            </a:pPr>
            <a:r>
              <a:rPr lang="ru-RU" sz="1600" b="0" dirty="0">
                <a:solidFill>
                  <a:srgbClr val="AB187C"/>
                </a:solidFill>
              </a:rPr>
              <a:t>Результат</a:t>
            </a:r>
            <a:r>
              <a:rPr lang="ru-RU" sz="1600" b="0" dirty="0"/>
              <a:t> – </a:t>
            </a:r>
            <a:r>
              <a:rPr lang="ru-RU" sz="1600" b="0" dirty="0" smtClean="0">
                <a:solidFill>
                  <a:srgbClr val="4E4D5F"/>
                </a:solidFill>
              </a:rPr>
              <a:t>существенный </a:t>
            </a:r>
            <a:r>
              <a:rPr lang="ru-RU" sz="1600" b="0" dirty="0">
                <a:solidFill>
                  <a:srgbClr val="4E4D5F"/>
                </a:solidFill>
              </a:rPr>
              <a:t>рост дел данной категории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/>
        </p:nvGraphicFramePr>
        <p:xfrm>
          <a:off x="1058863" y="1768475"/>
          <a:ext cx="5695950" cy="3286125"/>
        </p:xfrm>
        <a:graphic>
          <a:graphicData uri="http://schemas.openxmlformats.org/drawingml/2006/table">
            <a:tbl>
              <a:tblPr/>
              <a:tblGrid>
                <a:gridCol w="2493962"/>
                <a:gridCol w="3201988"/>
              </a:tblGrid>
              <a:tr h="3286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Россия, 123610, Москва,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ЦМТ-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II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,Краснопресненская наб., 12,Подъезд 7,15 этаж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44AA6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Тел.: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+7 (495) 967-00-07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44AA6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Факс: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 +7 (495) 967-00-0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44AA6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E- mail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44AA6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: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44AA6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  <a:hlinkClick r:id=""/>
                        </a:rPr>
                        <a:t>info@pgplaw.ru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Tahoma" pitchFamily="34" charset="0"/>
                        <a:cs typeface="Arial" charset="0"/>
                      </a:endParaRPr>
                    </a:p>
                  </a:txBody>
                  <a:tcPr marL="128510" marR="1285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Россия,191015, Санкт-Петербург,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Ул.Шпалерная, 54,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Бизнес-центр «Золотая Шпалерная»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44AA6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Тел.: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+7 (812)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640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-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60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-1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44AA6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Факс: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+7 (812)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640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-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60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-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44AA6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E-mail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44AA6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</a:rPr>
                        <a:t>: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Tahoma" pitchFamily="34" charset="0"/>
                          <a:cs typeface="Arial" charset="0"/>
                          <a:hlinkClick r:id=""/>
                        </a:rPr>
                        <a:t>spb@pgplaw.ru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Tahoma" pitchFamily="34" charset="0"/>
                        <a:cs typeface="Arial" charset="0"/>
                        <a:hlinkClick r:id="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Tahoma" pitchFamily="34" charset="0"/>
                        <a:cs typeface="Arial" charset="0"/>
                      </a:endParaRPr>
                    </a:p>
                  </a:txBody>
                  <a:tcPr marL="128510" marR="1285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9642" name="Прямоугольник 5"/>
          <p:cNvSpPr>
            <a:spLocks noChangeArrowheads="1"/>
          </p:cNvSpPr>
          <p:nvPr/>
        </p:nvSpPr>
        <p:spPr bwMode="auto">
          <a:xfrm>
            <a:off x="3859213" y="350838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1800" dirty="0">
                <a:solidFill>
                  <a:srgbClr val="A44AA6"/>
                </a:solidFill>
                <a:latin typeface="Franklin Gothic Book" pitchFamily="34" charset="0"/>
              </a:rPr>
              <a:t>Контактная информация</a:t>
            </a:r>
          </a:p>
          <a:p>
            <a:pPr algn="l"/>
            <a:endParaRPr lang="ru-RU" sz="1800" dirty="0">
              <a:solidFill>
                <a:srgbClr val="A44AA6"/>
              </a:solidFill>
              <a:latin typeface="Franklin Gothic Book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539087-7C4D-4720-8643-EB306FC08FD5}" type="slidenum">
              <a:rPr lang="ru-RU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3857624" y="357188"/>
            <a:ext cx="4756987" cy="642937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Ответственность </a:t>
            </a:r>
            <a:br>
              <a:rPr lang="ru-RU" dirty="0" smtClean="0"/>
            </a:br>
            <a:r>
              <a:rPr lang="ru-RU" dirty="0" smtClean="0"/>
              <a:t>за экономические преступления</a:t>
            </a:r>
          </a:p>
        </p:txBody>
      </p:sp>
      <p:sp>
        <p:nvSpPr>
          <p:cNvPr id="22533" name="Номер слайда 9"/>
          <p:cNvSpPr txBox="1">
            <a:spLocks noGrp="1"/>
          </p:cNvSpPr>
          <p:nvPr/>
        </p:nvSpPr>
        <p:spPr bwMode="auto">
          <a:xfrm>
            <a:off x="5870575" y="6200775"/>
            <a:ext cx="11430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ru-RU" sz="1000" b="0">
              <a:solidFill>
                <a:srgbClr val="938E92"/>
              </a:solidFill>
              <a:latin typeface="Franklin Gothic Book" pitchFamily="34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quarter" idx="11"/>
          </p:nvPr>
        </p:nvSpPr>
        <p:spPr/>
        <p:txBody>
          <a:bodyPr rtlCol="0"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tint val="75000"/>
                  </a:schemeClr>
                </a:solidFill>
              </a:rPr>
              <a:t>РОССИЯ: ПРАВОВЫЕ НОВОСТИ 2011</a:t>
            </a:r>
            <a:endParaRPr lang="ru-RU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2535" name="Нижний колонтитул 7"/>
          <p:cNvSpPr>
            <a:spLocks noGrp="1"/>
          </p:cNvSpPr>
          <p:nvPr>
            <p:ph type="ftr" sz="quarter" idx="12"/>
          </p:nvPr>
        </p:nvSpPr>
        <p:spPr bwMode="auto">
          <a:xfrm>
            <a:off x="984934" y="1310874"/>
            <a:ext cx="7466046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/>
              <a:t> Источники: ФЗ РФ от 29.12.2009 г № 383-ФЗ, от 07.04.2010 г. № 60-ФЗ</a:t>
            </a:r>
          </a:p>
          <a:p>
            <a:endParaRPr lang="ru-RU" dirty="0" smtClean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798896" y="1981030"/>
            <a:ext cx="7719462" cy="3795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algn="l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  <a:tabLst>
                <a:tab pos="174625" algn="l"/>
              </a:tabLst>
            </a:pPr>
            <a:r>
              <a:rPr lang="ru-RU" sz="1600" b="0" dirty="0" smtClean="0">
                <a:solidFill>
                  <a:srgbClr val="4E4D5F"/>
                </a:solidFill>
              </a:rPr>
              <a:t> Заключение </a:t>
            </a:r>
            <a:r>
              <a:rPr lang="ru-RU" sz="1600" b="0" dirty="0">
                <a:solidFill>
                  <a:srgbClr val="4E4D5F"/>
                </a:solidFill>
              </a:rPr>
              <a:t>под стражу не применяется в качестве меры пресечения, </a:t>
            </a:r>
            <a:br>
              <a:rPr lang="ru-RU" sz="1600" b="0" dirty="0">
                <a:solidFill>
                  <a:srgbClr val="4E4D5F"/>
                </a:solidFill>
              </a:rPr>
            </a:br>
            <a:r>
              <a:rPr lang="ru-RU" sz="1600" b="0" dirty="0">
                <a:solidFill>
                  <a:srgbClr val="4E4D5F"/>
                </a:solidFill>
              </a:rPr>
              <a:t>  шире возможности для залога;</a:t>
            </a:r>
          </a:p>
          <a:p>
            <a:pPr marL="174625" algn="l">
              <a:lnSpc>
                <a:spcPct val="120000"/>
              </a:lnSpc>
              <a:spcAft>
                <a:spcPts val="12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Изменено понятие </a:t>
            </a:r>
            <a:r>
              <a:rPr lang="ru-RU" sz="1600" b="0" dirty="0" err="1">
                <a:solidFill>
                  <a:srgbClr val="4E4D5F"/>
                </a:solidFill>
              </a:rPr>
              <a:t>преюдиции</a:t>
            </a:r>
            <a:r>
              <a:rPr lang="ru-RU" sz="1600" b="0" dirty="0">
                <a:solidFill>
                  <a:srgbClr val="4E4D5F"/>
                </a:solidFill>
              </a:rPr>
              <a:t>;</a:t>
            </a:r>
          </a:p>
          <a:p>
            <a:pPr marL="174625" algn="l">
              <a:lnSpc>
                <a:spcPct val="120000"/>
              </a:lnSpc>
              <a:spcAft>
                <a:spcPts val="12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Кратно (в 4-6 раз) увеличены размеры криминализируемых финансовых </a:t>
            </a:r>
            <a:r>
              <a:rPr lang="ru-RU" sz="1600" b="0" dirty="0" smtClean="0">
                <a:solidFill>
                  <a:srgbClr val="4E4D5F"/>
                </a:solidFill>
              </a:rPr>
              <a:t>  </a:t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операций</a:t>
            </a:r>
            <a:r>
              <a:rPr lang="ru-RU" sz="1600" b="0" dirty="0">
                <a:solidFill>
                  <a:srgbClr val="4E4D5F"/>
                </a:solidFill>
              </a:rPr>
              <a:t>, ущерба, дохода, недоимок;</a:t>
            </a:r>
          </a:p>
          <a:p>
            <a:pPr marL="174625" algn="l">
              <a:lnSpc>
                <a:spcPct val="120000"/>
              </a:lnSpc>
              <a:spcAft>
                <a:spcPts val="12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Введено «деятельное раскаяние» по налоговым преступлениям;</a:t>
            </a:r>
          </a:p>
          <a:p>
            <a:pPr marL="174625" algn="l">
              <a:lnSpc>
                <a:spcPct val="120000"/>
              </a:lnSpc>
              <a:spcAft>
                <a:spcPts val="12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</a:t>
            </a:r>
            <a:r>
              <a:rPr lang="ru-RU" sz="1600" b="0" dirty="0" err="1">
                <a:solidFill>
                  <a:srgbClr val="4E4D5F"/>
                </a:solidFill>
              </a:rPr>
              <a:t>Декриминализировано</a:t>
            </a:r>
            <a:r>
              <a:rPr lang="ru-RU" sz="1600" b="0" dirty="0">
                <a:solidFill>
                  <a:srgbClr val="4E4D5F"/>
                </a:solidFill>
              </a:rPr>
              <a:t> нарушение лицензионных требований и условий;</a:t>
            </a:r>
          </a:p>
          <a:p>
            <a:pPr marL="174625" algn="l">
              <a:lnSpc>
                <a:spcPct val="120000"/>
              </a:lnSpc>
              <a:spcAft>
                <a:spcPts val="12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Исключен  состав «</a:t>
            </a:r>
            <a:r>
              <a:rPr lang="ru-RU" sz="1600" b="0" dirty="0" err="1">
                <a:solidFill>
                  <a:srgbClr val="4E4D5F"/>
                </a:solidFill>
              </a:rPr>
              <a:t>лжепредпринимательство</a:t>
            </a:r>
            <a:r>
              <a:rPr lang="ru-RU" sz="1600" b="0" dirty="0">
                <a:solidFill>
                  <a:srgbClr val="4E4D5F"/>
                </a:solidFill>
              </a:rPr>
              <a:t>»;</a:t>
            </a:r>
          </a:p>
          <a:p>
            <a:pPr marL="174625" algn="l">
              <a:lnSpc>
                <a:spcPct val="120000"/>
              </a:lnSpc>
              <a:spcAft>
                <a:spcPts val="12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Модифицирован состав «отмывание денежных средств».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539087-7C4D-4720-8643-EB306FC08FD5}" type="slidenum">
              <a:rPr lang="ru-RU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3857624" y="357188"/>
            <a:ext cx="4756987" cy="642937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Ответственность </a:t>
            </a:r>
            <a:br>
              <a:rPr lang="ru-RU" dirty="0" smtClean="0"/>
            </a:br>
            <a:r>
              <a:rPr lang="ru-RU" dirty="0" smtClean="0"/>
              <a:t>за экономические преступления</a:t>
            </a:r>
          </a:p>
        </p:txBody>
      </p:sp>
      <p:sp>
        <p:nvSpPr>
          <p:cNvPr id="22533" name="Номер слайда 9"/>
          <p:cNvSpPr txBox="1">
            <a:spLocks noGrp="1"/>
          </p:cNvSpPr>
          <p:nvPr/>
        </p:nvSpPr>
        <p:spPr bwMode="auto">
          <a:xfrm>
            <a:off x="5870575" y="6200775"/>
            <a:ext cx="11430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ru-RU" sz="1000" b="0">
              <a:solidFill>
                <a:srgbClr val="938E92"/>
              </a:solidFill>
              <a:latin typeface="Franklin Gothic Book" pitchFamily="34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quarter" idx="11"/>
          </p:nvPr>
        </p:nvSpPr>
        <p:spPr/>
        <p:txBody>
          <a:bodyPr rtlCol="0"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tint val="75000"/>
                  </a:schemeClr>
                </a:solidFill>
              </a:rPr>
              <a:t>РОССИЯ: ПРАВОВЫЕ НОВОСТИ 2011</a:t>
            </a:r>
            <a:endParaRPr lang="ru-RU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866274" y="1896177"/>
            <a:ext cx="8277726" cy="368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algn="l">
              <a:lnSpc>
                <a:spcPct val="150000"/>
              </a:lnSpc>
              <a:spcAft>
                <a:spcPct val="30000"/>
              </a:spcAft>
              <a:buFont typeface="Arial" pitchFamily="34" charset="0"/>
              <a:buChar char="•"/>
              <a:tabLst>
                <a:tab pos="174625" algn="l"/>
              </a:tabLst>
            </a:pPr>
            <a:r>
              <a:rPr lang="ru-RU" sz="1600" b="0" dirty="0" smtClean="0">
                <a:solidFill>
                  <a:srgbClr val="4E4D5F"/>
                </a:solidFill>
              </a:rPr>
              <a:t> Усилена </a:t>
            </a:r>
            <a:r>
              <a:rPr lang="ru-RU" sz="1600" b="0" dirty="0">
                <a:solidFill>
                  <a:srgbClr val="4E4D5F"/>
                </a:solidFill>
              </a:rPr>
              <a:t>административная ответственность юридических лиц </a:t>
            </a:r>
            <a:r>
              <a:rPr lang="ru-RU" sz="1600" b="0" dirty="0" smtClean="0">
                <a:solidFill>
                  <a:srgbClr val="4E4D5F"/>
                </a:solidFill>
              </a:rPr>
              <a:t>за незаконные </a:t>
            </a:r>
            <a:r>
              <a:rPr lang="ru-RU" sz="1600" b="0" dirty="0" smtClean="0">
                <a:solidFill>
                  <a:srgbClr val="4E4D5F"/>
                </a:solidFill>
              </a:rPr>
              <a:t>передачу</a:t>
            </a:r>
            <a:r>
              <a:rPr lang="ru-RU" sz="1600" b="0" dirty="0">
                <a:solidFill>
                  <a:srgbClr val="4E4D5F"/>
                </a:solidFill>
              </a:rPr>
              <a:t>, предложение или обещание вознаграждения от имени </a:t>
            </a:r>
            <a:r>
              <a:rPr lang="ru-RU" sz="1600" b="0" dirty="0" smtClean="0">
                <a:solidFill>
                  <a:srgbClr val="4E4D5F"/>
                </a:solidFill>
              </a:rPr>
              <a:t>юридических лиц </a:t>
            </a:r>
          </a:p>
          <a:p>
            <a:pPr marL="174625" algn="l">
              <a:spcAft>
                <a:spcPts val="1200"/>
              </a:spcAft>
              <a:tabLst>
                <a:tab pos="174625" algn="l"/>
              </a:tabLst>
            </a:pPr>
            <a:r>
              <a:rPr lang="ru-RU" sz="1600" b="0" dirty="0" smtClean="0">
                <a:solidFill>
                  <a:srgbClr val="4E4D5F"/>
                </a:solidFill>
              </a:rPr>
              <a:t>(кратные (до 100) штрафы);</a:t>
            </a:r>
          </a:p>
          <a:p>
            <a:pPr marL="174625" algn="l">
              <a:lnSpc>
                <a:spcPct val="130000"/>
              </a:lnSpc>
              <a:spcAft>
                <a:spcPct val="30000"/>
              </a:spcAft>
              <a:buFontTx/>
              <a:buChar char="•"/>
              <a:tabLst>
                <a:tab pos="174625" algn="l"/>
              </a:tabLst>
            </a:pPr>
            <a:r>
              <a:rPr lang="ru-RU" b="0" dirty="0" smtClean="0">
                <a:solidFill>
                  <a:srgbClr val="4E4D5F"/>
                </a:solidFill>
              </a:rPr>
              <a:t> </a:t>
            </a:r>
            <a:r>
              <a:rPr lang="ru-RU" sz="1600" b="0" dirty="0" smtClean="0">
                <a:solidFill>
                  <a:srgbClr val="4E4D5F"/>
                </a:solidFill>
              </a:rPr>
              <a:t>Модифицированы </a:t>
            </a:r>
            <a:r>
              <a:rPr lang="ru-RU" sz="1600" b="0" dirty="0">
                <a:solidFill>
                  <a:srgbClr val="4E4D5F"/>
                </a:solidFill>
              </a:rPr>
              <a:t>составы «Получение взятки», «Дача взятки»: </a:t>
            </a:r>
            <a:br>
              <a:rPr lang="ru-RU" sz="1600" b="0" dirty="0">
                <a:solidFill>
                  <a:srgbClr val="4E4D5F"/>
                </a:solidFill>
              </a:rPr>
            </a:br>
            <a:r>
              <a:rPr lang="ru-RU" sz="1600" b="0" dirty="0">
                <a:solidFill>
                  <a:srgbClr val="4E4D5F"/>
                </a:solidFill>
              </a:rPr>
              <a:t>добавлены дополнительные субъекты, квалифицирующие признаки</a:t>
            </a:r>
          </a:p>
          <a:p>
            <a:pPr marL="174625" algn="l">
              <a:lnSpc>
                <a:spcPct val="130000"/>
              </a:lnSpc>
              <a:spcAft>
                <a:spcPts val="1200"/>
              </a:spcAft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(значительный и особо крупный размер);</a:t>
            </a:r>
          </a:p>
          <a:p>
            <a:pPr marL="174625" algn="l">
              <a:lnSpc>
                <a:spcPct val="130000"/>
              </a:lnSpc>
              <a:spcAft>
                <a:spcPts val="12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</a:t>
            </a:r>
            <a:r>
              <a:rPr lang="ru-RU" sz="1600" b="0" dirty="0" smtClean="0">
                <a:solidFill>
                  <a:srgbClr val="4E4D5F"/>
                </a:solidFill>
              </a:rPr>
              <a:t>Введен </a:t>
            </a:r>
            <a:r>
              <a:rPr lang="ru-RU" sz="1600" b="0" dirty="0">
                <a:solidFill>
                  <a:srgbClr val="4E4D5F"/>
                </a:solidFill>
              </a:rPr>
              <a:t>новый состав «Посредничество во взяточничестве»;</a:t>
            </a:r>
          </a:p>
          <a:p>
            <a:pPr marL="174625" algn="l">
              <a:lnSpc>
                <a:spcPct val="130000"/>
              </a:lnSpc>
              <a:spcAft>
                <a:spcPct val="300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</a:t>
            </a:r>
            <a:r>
              <a:rPr lang="ru-RU" sz="1600" b="0" dirty="0" smtClean="0">
                <a:solidFill>
                  <a:srgbClr val="4E4D5F"/>
                </a:solidFill>
              </a:rPr>
              <a:t>Уголовная </a:t>
            </a:r>
            <a:r>
              <a:rPr lang="ru-RU" sz="1600" b="0" dirty="0">
                <a:solidFill>
                  <a:srgbClr val="4E4D5F"/>
                </a:solidFill>
              </a:rPr>
              <a:t>ответственность: кратные (от 25 до 100)  взятке штрафы, лишение</a:t>
            </a:r>
          </a:p>
          <a:p>
            <a:pPr marL="174625" algn="l">
              <a:lnSpc>
                <a:spcPct val="130000"/>
              </a:lnSpc>
              <a:spcAft>
                <a:spcPct val="30000"/>
              </a:spcAft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свободы  с кратным взятке штрафом. </a:t>
            </a:r>
            <a:endParaRPr lang="ru-RU" sz="1600" dirty="0">
              <a:solidFill>
                <a:srgbClr val="4E4D5F"/>
              </a:solidFill>
            </a:endParaRPr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2"/>
          </p:nvPr>
        </p:nvSpPr>
        <p:spPr bwMode="auto">
          <a:xfrm>
            <a:off x="1010653" y="1291624"/>
            <a:ext cx="73152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/>
              <a:t>Источники: ФЗ РФ от 04.05.2011 г № 97-ФЗ</a:t>
            </a:r>
          </a:p>
          <a:p>
            <a:r>
              <a:rPr lang="ru-RU" dirty="0" smtClean="0"/>
              <a:t> </a:t>
            </a:r>
          </a:p>
          <a:p>
            <a:endParaRPr lang="ru-RU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539087-7C4D-4720-8643-EB306FC08FD5}" type="slidenum">
              <a:rPr lang="ru-RU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3857625" y="357188"/>
            <a:ext cx="4729163" cy="642937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Антимонопольное законодательство</a:t>
            </a:r>
          </a:p>
        </p:txBody>
      </p:sp>
      <p:sp>
        <p:nvSpPr>
          <p:cNvPr id="22533" name="Номер слайда 9"/>
          <p:cNvSpPr txBox="1">
            <a:spLocks noGrp="1"/>
          </p:cNvSpPr>
          <p:nvPr/>
        </p:nvSpPr>
        <p:spPr bwMode="auto">
          <a:xfrm>
            <a:off x="5870575" y="6200775"/>
            <a:ext cx="11430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ru-RU" sz="1000" b="0">
              <a:solidFill>
                <a:srgbClr val="938E92"/>
              </a:solidFill>
              <a:latin typeface="Franklin Gothic Book" pitchFamily="34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quarter" idx="11"/>
          </p:nvPr>
        </p:nvSpPr>
        <p:spPr/>
        <p:txBody>
          <a:bodyPr rtlCol="0"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tint val="75000"/>
                  </a:schemeClr>
                </a:solidFill>
              </a:rPr>
              <a:t>РОССИЯ: ПРАВОВЫЕ НОВОСТИ 2011</a:t>
            </a:r>
            <a:endParaRPr lang="ru-RU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770022" y="1537920"/>
            <a:ext cx="8104472" cy="358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algn="l">
              <a:lnSpc>
                <a:spcPct val="150000"/>
              </a:lnSpc>
              <a:spcAft>
                <a:spcPct val="300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/>
              <a:t> </a:t>
            </a:r>
            <a:r>
              <a:rPr lang="ru-RU" sz="1600" b="0" dirty="0">
                <a:solidFill>
                  <a:srgbClr val="4E4D5F"/>
                </a:solidFill>
              </a:rPr>
              <a:t>Подготовка 3-го пакета поправок:</a:t>
            </a:r>
          </a:p>
          <a:p>
            <a:pPr lvl="1" algn="l">
              <a:lnSpc>
                <a:spcPct val="150000"/>
              </a:lnSpc>
              <a:buFontTx/>
              <a:buChar char="-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конкретизация составов правонарушений, связанных </a:t>
            </a:r>
            <a:br>
              <a:rPr lang="ru-RU" sz="1600" b="0" dirty="0">
                <a:solidFill>
                  <a:srgbClr val="4E4D5F"/>
                </a:solidFill>
              </a:rPr>
            </a:br>
            <a:r>
              <a:rPr lang="ru-RU" sz="1600" b="0" dirty="0">
                <a:solidFill>
                  <a:srgbClr val="4E4D5F"/>
                </a:solidFill>
              </a:rPr>
              <a:t>  с согласованными действиями и незаконной координацией;</a:t>
            </a:r>
          </a:p>
          <a:p>
            <a:pPr lvl="1" algn="l">
              <a:lnSpc>
                <a:spcPct val="150000"/>
              </a:lnSpc>
              <a:buFontTx/>
              <a:buChar char="-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разработка критериев сопоставимости рынков;</a:t>
            </a:r>
          </a:p>
          <a:p>
            <a:pPr lvl="1" algn="l">
              <a:lnSpc>
                <a:spcPct val="150000"/>
              </a:lnSpc>
              <a:spcAft>
                <a:spcPct val="30000"/>
              </a:spcAft>
              <a:buFontTx/>
              <a:buChar char="-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уведомительный порядок согласования внутригрупповых сделок;</a:t>
            </a:r>
          </a:p>
          <a:p>
            <a:pPr lvl="1" algn="l">
              <a:lnSpc>
                <a:spcPct val="150000"/>
              </a:lnSpc>
              <a:spcAft>
                <a:spcPct val="30000"/>
              </a:spcAft>
              <a:buFontTx/>
              <a:buChar char="-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введение фиксированного штрафа вместо оборотного;</a:t>
            </a:r>
          </a:p>
          <a:p>
            <a:pPr lvl="1" algn="l">
              <a:lnSpc>
                <a:spcPct val="150000"/>
              </a:lnSpc>
              <a:spcAft>
                <a:spcPct val="30000"/>
              </a:spcAft>
              <a:buFontTx/>
              <a:buChar char="-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декриминализация (согласованные действия, вертикальные </a:t>
            </a:r>
            <a:r>
              <a:rPr lang="ru-RU" sz="1600" b="0" dirty="0" smtClean="0">
                <a:solidFill>
                  <a:srgbClr val="4E4D5F"/>
                </a:solidFill>
              </a:rPr>
              <a:t>соглашения</a:t>
            </a:r>
            <a:r>
              <a:rPr lang="en-US" sz="1600" b="0" dirty="0" smtClean="0">
                <a:solidFill>
                  <a:srgbClr val="4E4D5F"/>
                </a:solidFill>
              </a:rPr>
              <a:t>)</a:t>
            </a:r>
            <a:r>
              <a:rPr lang="ru-RU" sz="1600" b="0" dirty="0" smtClean="0">
                <a:solidFill>
                  <a:srgbClr val="4E4D5F"/>
                </a:solidFill>
              </a:rPr>
              <a:t>.</a:t>
            </a:r>
            <a:endParaRPr lang="ru-RU" sz="1600" b="0" dirty="0">
              <a:solidFill>
                <a:srgbClr val="4E4D5F"/>
              </a:solidFill>
            </a:endParaRPr>
          </a:p>
          <a:p>
            <a:pPr lvl="1" algn="l">
              <a:tabLst>
                <a:tab pos="174625" algn="l"/>
              </a:tabLst>
            </a:pPr>
            <a:endParaRPr lang="ru-RU" sz="1600" b="0" dirty="0">
              <a:solidFill>
                <a:srgbClr val="4E4D5F"/>
              </a:solidFill>
            </a:endParaRPr>
          </a:p>
          <a:p>
            <a:pPr marL="174625" algn="l">
              <a:lnSpc>
                <a:spcPct val="150000"/>
              </a:lnSpc>
              <a:spcAft>
                <a:spcPct val="300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Решение ФАС России от 22.12.2010 г. № 1 10/54-10 по делу ЗАО «СУЭК».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539087-7C4D-4720-8643-EB306FC08FD5}" type="slidenum">
              <a:rPr lang="ru-RU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3857625" y="357188"/>
            <a:ext cx="4729163" cy="642937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Судебная система</a:t>
            </a:r>
          </a:p>
        </p:txBody>
      </p:sp>
      <p:sp>
        <p:nvSpPr>
          <p:cNvPr id="22533" name="Номер слайда 9"/>
          <p:cNvSpPr txBox="1">
            <a:spLocks noGrp="1"/>
          </p:cNvSpPr>
          <p:nvPr/>
        </p:nvSpPr>
        <p:spPr bwMode="auto">
          <a:xfrm>
            <a:off x="5870575" y="6200775"/>
            <a:ext cx="11430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ru-RU" sz="1000" b="0">
              <a:solidFill>
                <a:srgbClr val="938E92"/>
              </a:solidFill>
              <a:latin typeface="Franklin Gothic Book" pitchFamily="34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quarter" idx="11"/>
          </p:nvPr>
        </p:nvSpPr>
        <p:spPr/>
        <p:txBody>
          <a:bodyPr rtlCol="0"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tint val="75000"/>
                  </a:schemeClr>
                </a:solidFill>
              </a:rPr>
              <a:t>РОССИЯ: ПРАВОВЫЕ НОВОСТИ 2011</a:t>
            </a:r>
            <a:endParaRPr lang="ru-RU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770020" y="1817036"/>
            <a:ext cx="7704667" cy="164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algn="l">
              <a:lnSpc>
                <a:spcPct val="150000"/>
              </a:lnSpc>
              <a:spcAft>
                <a:spcPct val="300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>
                <a:solidFill>
                  <a:srgbClr val="4E4D5F"/>
                </a:solidFill>
              </a:rPr>
              <a:t> </a:t>
            </a:r>
            <a:r>
              <a:rPr lang="ru-RU" sz="1600" b="0" dirty="0" smtClean="0">
                <a:solidFill>
                  <a:srgbClr val="4E4D5F"/>
                </a:solidFill>
              </a:rPr>
              <a:t>Развитие применения «электронного правосудия»;</a:t>
            </a:r>
          </a:p>
          <a:p>
            <a:pPr marL="174625" algn="l">
              <a:lnSpc>
                <a:spcPct val="150000"/>
              </a:lnSpc>
              <a:spcAft>
                <a:spcPct val="30000"/>
              </a:spcAft>
              <a:buFontTx/>
              <a:buChar char="•"/>
              <a:tabLst>
                <a:tab pos="174625" algn="l"/>
              </a:tabLst>
            </a:pPr>
            <a:r>
              <a:rPr lang="ru-RU" sz="1600" b="0" dirty="0" smtClean="0">
                <a:solidFill>
                  <a:srgbClr val="4E4D5F"/>
                </a:solidFill>
              </a:rPr>
              <a:t> Введен процессуальный механизм присуждения компенсации за </a:t>
            </a:r>
            <a:r>
              <a:rPr lang="ru-RU" sz="1600" b="0" dirty="0" smtClean="0">
                <a:solidFill>
                  <a:srgbClr val="4E4D5F"/>
                </a:solidFill>
              </a:rPr>
              <a:t> </a:t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нарушение </a:t>
            </a:r>
            <a:r>
              <a:rPr lang="ru-RU" sz="1600" b="0" dirty="0" smtClean="0">
                <a:solidFill>
                  <a:srgbClr val="4E4D5F"/>
                </a:solidFill>
              </a:rPr>
              <a:t>права на судопроизводство в разумный срок или права на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исполнение </a:t>
            </a:r>
            <a:r>
              <a:rPr lang="ru-RU" sz="1600" b="0" dirty="0" smtClean="0">
                <a:solidFill>
                  <a:srgbClr val="4E4D5F"/>
                </a:solidFill>
              </a:rPr>
              <a:t>судебного акта в разумный срок.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539087-7C4D-4720-8643-EB306FC08FD5}" type="slidenum">
              <a:rPr lang="ru-RU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3857625" y="357188"/>
            <a:ext cx="4729163" cy="642937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Трудовое и миграционное право</a:t>
            </a:r>
          </a:p>
        </p:txBody>
      </p:sp>
      <p:sp>
        <p:nvSpPr>
          <p:cNvPr id="22533" name="Номер слайда 9"/>
          <p:cNvSpPr txBox="1">
            <a:spLocks noGrp="1"/>
          </p:cNvSpPr>
          <p:nvPr/>
        </p:nvSpPr>
        <p:spPr bwMode="auto">
          <a:xfrm>
            <a:off x="5870575" y="6200775"/>
            <a:ext cx="11430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ru-RU" sz="1000" b="0">
              <a:solidFill>
                <a:srgbClr val="938E92"/>
              </a:solidFill>
              <a:latin typeface="Franklin Gothic Book" pitchFamily="34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quarter" idx="11"/>
          </p:nvPr>
        </p:nvSpPr>
        <p:spPr/>
        <p:txBody>
          <a:bodyPr rtlCol="0"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tint val="75000"/>
                  </a:schemeClr>
                </a:solidFill>
              </a:rPr>
              <a:t>РОССИЯ: ПРАВОВЫЕ НОВОСТИ 2011</a:t>
            </a:r>
            <a:endParaRPr lang="ru-RU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881605" y="1331869"/>
            <a:ext cx="7992888" cy="4416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  <a:buFont typeface="Arial" charset="0"/>
              <a:buChar char="•"/>
            </a:pPr>
            <a:r>
              <a:rPr lang="ru-RU" sz="1600" b="0" dirty="0">
                <a:solidFill>
                  <a:srgbClr val="4E4D5F"/>
                </a:solidFill>
              </a:rPr>
              <a:t>  С июля 2010 года обязательная публикация судебных решений </a:t>
            </a:r>
            <a:r>
              <a:rPr lang="ru-RU" sz="1600" b="0" dirty="0" smtClean="0">
                <a:solidFill>
                  <a:srgbClr val="4E4D5F"/>
                </a:solidFill>
              </a:rPr>
              <a:t>по </a:t>
            </a:r>
            <a:r>
              <a:rPr lang="ru-RU" sz="1600" b="0" dirty="0">
                <a:solidFill>
                  <a:srgbClr val="4E4D5F"/>
                </a:solidFill>
              </a:rPr>
              <a:t>трудовым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 спорам;</a:t>
            </a:r>
            <a:endParaRPr lang="ru-RU" sz="1600" b="0" dirty="0">
              <a:solidFill>
                <a:srgbClr val="4E4D5F"/>
              </a:solidFill>
            </a:endParaRPr>
          </a:p>
          <a:p>
            <a:pPr algn="l">
              <a:spcAft>
                <a:spcPts val="600"/>
              </a:spcAft>
              <a:buFont typeface="Arial" charset="0"/>
              <a:buChar char="•"/>
            </a:pPr>
            <a:r>
              <a:rPr lang="ru-RU" sz="1600" b="0" dirty="0">
                <a:solidFill>
                  <a:srgbClr val="4E4D5F"/>
                </a:solidFill>
              </a:rPr>
              <a:t>  Заемный труд под угрозой запрета (законопроект </a:t>
            </a:r>
            <a:r>
              <a:rPr lang="ru-RU" sz="1600" b="0" dirty="0" smtClean="0">
                <a:solidFill>
                  <a:srgbClr val="4E4D5F"/>
                </a:solidFill>
              </a:rPr>
              <a:t>прошел первое </a:t>
            </a:r>
            <a:r>
              <a:rPr lang="ru-RU" sz="1600" b="0" dirty="0">
                <a:solidFill>
                  <a:srgbClr val="4E4D5F"/>
                </a:solidFill>
              </a:rPr>
              <a:t>чтение в мае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 2011 </a:t>
            </a:r>
            <a:r>
              <a:rPr lang="ru-RU" sz="1600" b="0" dirty="0">
                <a:solidFill>
                  <a:srgbClr val="4E4D5F"/>
                </a:solidFill>
              </a:rPr>
              <a:t>года</a:t>
            </a:r>
            <a:r>
              <a:rPr lang="ru-RU" sz="1600" b="0" dirty="0" smtClean="0">
                <a:solidFill>
                  <a:srgbClr val="4E4D5F"/>
                </a:solidFill>
              </a:rPr>
              <a:t>);</a:t>
            </a:r>
            <a:endParaRPr lang="ru-RU" sz="1600" b="0" dirty="0">
              <a:solidFill>
                <a:srgbClr val="4E4D5F"/>
              </a:solidFill>
            </a:endParaRPr>
          </a:p>
          <a:p>
            <a:pPr algn="l">
              <a:spcAft>
                <a:spcPts val="600"/>
              </a:spcAft>
              <a:buFont typeface="Arial" charset="0"/>
              <a:buChar char="•"/>
            </a:pPr>
            <a:r>
              <a:rPr lang="ru-RU" sz="1600" b="0" dirty="0">
                <a:solidFill>
                  <a:srgbClr val="4E4D5F"/>
                </a:solidFill>
              </a:rPr>
              <a:t>  Усилена уголовная ответственность за невыплату (в том числе </a:t>
            </a:r>
            <a:r>
              <a:rPr lang="ru-RU" sz="1600" b="0" dirty="0" smtClean="0">
                <a:solidFill>
                  <a:srgbClr val="4E4D5F"/>
                </a:solidFill>
              </a:rPr>
              <a:t>частичную</a:t>
            </a:r>
            <a:r>
              <a:rPr lang="ru-RU" sz="1600" b="0" dirty="0">
                <a:solidFill>
                  <a:srgbClr val="4E4D5F"/>
                </a:solidFill>
              </a:rPr>
              <a:t>)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 заработной </a:t>
            </a:r>
            <a:r>
              <a:rPr lang="ru-RU" sz="1600" b="0" dirty="0">
                <a:solidFill>
                  <a:srgbClr val="4E4D5F"/>
                </a:solidFill>
              </a:rPr>
              <a:t>платы и иных выплат </a:t>
            </a:r>
            <a:r>
              <a:rPr lang="ru-RU" sz="1600" b="0" dirty="0" smtClean="0">
                <a:solidFill>
                  <a:srgbClr val="4E4D5F"/>
                </a:solidFill>
              </a:rPr>
              <a:t>работникам;</a:t>
            </a:r>
            <a:endParaRPr lang="ru-RU" sz="1600" b="0" dirty="0">
              <a:solidFill>
                <a:srgbClr val="4E4D5F"/>
              </a:solidFill>
            </a:endParaRPr>
          </a:p>
          <a:p>
            <a:pPr algn="l">
              <a:spcAft>
                <a:spcPts val="600"/>
              </a:spcAft>
              <a:buFont typeface="Arial" charset="0"/>
              <a:buChar char="•"/>
            </a:pPr>
            <a:r>
              <a:rPr lang="ru-RU" sz="1600" b="0" dirty="0">
                <a:solidFill>
                  <a:srgbClr val="4E4D5F"/>
                </a:solidFill>
              </a:rPr>
              <a:t>  С января 2011 года действует новый закон о медиации </a:t>
            </a:r>
            <a:r>
              <a:rPr lang="ru-RU" sz="1600" b="0" dirty="0" smtClean="0">
                <a:solidFill>
                  <a:srgbClr val="4E4D5F"/>
                </a:solidFill>
              </a:rPr>
              <a:t>(</a:t>
            </a:r>
            <a:r>
              <a:rPr lang="ru-RU" sz="1600" b="0" dirty="0">
                <a:solidFill>
                  <a:srgbClr val="4E4D5F"/>
                </a:solidFill>
              </a:rPr>
              <a:t>в т.ч. применяется к </a:t>
            </a:r>
            <a:r>
              <a:rPr lang="ru-RU" sz="1600" b="0" dirty="0" smtClean="0">
                <a:solidFill>
                  <a:srgbClr val="4E4D5F"/>
                </a:solidFill>
              </a:rPr>
              <a:t> </a:t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 трудовым </a:t>
            </a:r>
            <a:r>
              <a:rPr lang="ru-RU" sz="1600" b="0" dirty="0">
                <a:solidFill>
                  <a:srgbClr val="4E4D5F"/>
                </a:solidFill>
              </a:rPr>
              <a:t>спорам</a:t>
            </a:r>
            <a:r>
              <a:rPr lang="ru-RU" sz="1600" b="0" dirty="0" smtClean="0">
                <a:solidFill>
                  <a:srgbClr val="4E4D5F"/>
                </a:solidFill>
              </a:rPr>
              <a:t>);</a:t>
            </a:r>
            <a:endParaRPr lang="ru-RU" sz="1600" b="0" dirty="0">
              <a:solidFill>
                <a:srgbClr val="4E4D5F"/>
              </a:solidFill>
            </a:endParaRPr>
          </a:p>
          <a:p>
            <a:pPr algn="l">
              <a:spcAft>
                <a:spcPts val="600"/>
              </a:spcAft>
              <a:buFont typeface="Arial" charset="0"/>
              <a:buChar char="•"/>
            </a:pPr>
            <a:r>
              <a:rPr lang="ru-RU" sz="1600" b="0" dirty="0">
                <a:solidFill>
                  <a:srgbClr val="4E4D5F"/>
                </a:solidFill>
              </a:rPr>
              <a:t>  Фактически заработала процедура по обязательному уведомлению </a:t>
            </a:r>
            <a:r>
              <a:rPr lang="ru-RU" sz="1600" b="0" dirty="0" smtClean="0">
                <a:solidFill>
                  <a:srgbClr val="4E4D5F"/>
                </a:solidFill>
              </a:rPr>
              <a:t>о </a:t>
            </a:r>
            <a:r>
              <a:rPr lang="ru-RU" sz="1600" b="0" dirty="0">
                <a:solidFill>
                  <a:srgbClr val="4E4D5F"/>
                </a:solidFill>
              </a:rPr>
              <a:t>найме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 бывших </a:t>
            </a:r>
            <a:r>
              <a:rPr lang="ru-RU" sz="1600" b="0" dirty="0">
                <a:solidFill>
                  <a:srgbClr val="4E4D5F"/>
                </a:solidFill>
              </a:rPr>
              <a:t>госслужащих (ст. 164.1 ТК</a:t>
            </a:r>
            <a:r>
              <a:rPr lang="ru-RU" sz="1600" b="0" dirty="0" smtClean="0">
                <a:solidFill>
                  <a:srgbClr val="4E4D5F"/>
                </a:solidFill>
              </a:rPr>
              <a:t>);</a:t>
            </a:r>
            <a:endParaRPr lang="ru-RU" sz="1600" b="0" dirty="0">
              <a:solidFill>
                <a:srgbClr val="4E4D5F"/>
              </a:solidFill>
            </a:endParaRPr>
          </a:p>
          <a:p>
            <a:pPr algn="l">
              <a:buFont typeface="Arial" charset="0"/>
              <a:buChar char="•"/>
            </a:pPr>
            <a:r>
              <a:rPr lang="ru-RU" sz="1600" b="0" dirty="0">
                <a:solidFill>
                  <a:srgbClr val="4E4D5F"/>
                </a:solidFill>
              </a:rPr>
              <a:t>  Широко обсуждается необходимость реформирования </a:t>
            </a:r>
            <a:r>
              <a:rPr lang="ru-RU" sz="1600" b="0" dirty="0" smtClean="0">
                <a:solidFill>
                  <a:srgbClr val="4E4D5F"/>
                </a:solidFill>
              </a:rPr>
              <a:t> трудового </a:t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 законодательства;</a:t>
            </a:r>
            <a:endParaRPr lang="ru-RU" sz="1600" b="0" dirty="0">
              <a:solidFill>
                <a:srgbClr val="4E4D5F"/>
              </a:solidFill>
            </a:endParaRPr>
          </a:p>
          <a:p>
            <a:pPr algn="l">
              <a:buFont typeface="Arial" charset="0"/>
              <a:buChar char="•"/>
            </a:pPr>
            <a:endParaRPr lang="ru-RU" sz="1600" b="0" dirty="0">
              <a:solidFill>
                <a:srgbClr val="4E4D5F"/>
              </a:solidFill>
            </a:endParaRPr>
          </a:p>
          <a:p>
            <a:pPr algn="l">
              <a:buFont typeface="Arial" charset="0"/>
              <a:buChar char="•"/>
            </a:pPr>
            <a:r>
              <a:rPr lang="ru-RU" sz="1600" b="0" dirty="0">
                <a:solidFill>
                  <a:srgbClr val="4E4D5F"/>
                </a:solidFill>
              </a:rPr>
              <a:t> Новая процедура привлечения ВКС (высококвалифицированных </a:t>
            </a:r>
            <a:r>
              <a:rPr lang="ru-RU" sz="1600" b="0" dirty="0" smtClean="0">
                <a:solidFill>
                  <a:srgbClr val="4E4D5F"/>
                </a:solidFill>
              </a:rPr>
              <a:t>иностранных </a:t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сотрудников</a:t>
            </a:r>
            <a:r>
              <a:rPr lang="ru-RU" sz="1600" b="0" dirty="0">
                <a:solidFill>
                  <a:srgbClr val="4E4D5F"/>
                </a:solidFill>
              </a:rPr>
              <a:t>) работает нормально - разрешение </a:t>
            </a:r>
            <a:r>
              <a:rPr lang="ru-RU" sz="1600" b="0" dirty="0" smtClean="0">
                <a:solidFill>
                  <a:srgbClr val="4E4D5F"/>
                </a:solidFill>
              </a:rPr>
              <a:t>на работу </a:t>
            </a:r>
            <a:r>
              <a:rPr lang="ru-RU" sz="1600" b="0" dirty="0">
                <a:solidFill>
                  <a:srgbClr val="4E4D5F"/>
                </a:solidFill>
              </a:rPr>
              <a:t>и виза выдаются </a:t>
            </a:r>
            <a:r>
              <a:rPr lang="ru-RU" sz="1600" b="0" dirty="0" smtClean="0">
                <a:solidFill>
                  <a:srgbClr val="4E4D5F"/>
                </a:solidFill>
              </a:rPr>
              <a:t/>
            </a:r>
            <a:br>
              <a:rPr lang="ru-RU" sz="1600" b="0" dirty="0" smtClean="0">
                <a:solidFill>
                  <a:srgbClr val="4E4D5F"/>
                </a:solidFill>
              </a:rPr>
            </a:br>
            <a:r>
              <a:rPr lang="ru-RU" sz="1600" b="0" dirty="0" smtClean="0">
                <a:solidFill>
                  <a:srgbClr val="4E4D5F"/>
                </a:solidFill>
              </a:rPr>
              <a:t>  до </a:t>
            </a:r>
            <a:r>
              <a:rPr lang="ru-RU" sz="1600" b="0" dirty="0">
                <a:solidFill>
                  <a:srgbClr val="4E4D5F"/>
                </a:solidFill>
              </a:rPr>
              <a:t>3 </a:t>
            </a:r>
            <a:r>
              <a:rPr lang="ru-RU" sz="1600" b="0" dirty="0" smtClean="0">
                <a:solidFill>
                  <a:srgbClr val="4E4D5F"/>
                </a:solidFill>
              </a:rPr>
              <a:t>лет</a:t>
            </a:r>
            <a:r>
              <a:rPr lang="ru-RU" sz="1600" b="0" dirty="0">
                <a:solidFill>
                  <a:srgbClr val="4E4D5F"/>
                </a:solidFill>
              </a:rPr>
              <a:t>, ускоренные сроки </a:t>
            </a:r>
            <a:r>
              <a:rPr lang="ru-RU" sz="1600" b="0" dirty="0" smtClean="0">
                <a:solidFill>
                  <a:srgbClr val="4E4D5F"/>
                </a:solidFill>
              </a:rPr>
              <a:t>соблюдаются.</a:t>
            </a:r>
            <a:endParaRPr lang="ru-RU" sz="1600" b="0" dirty="0">
              <a:solidFill>
                <a:srgbClr val="4E4D5F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539087-7C4D-4720-8643-EB306FC08FD5}" type="slidenum">
              <a:rPr lang="ru-RU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3857625" y="357188"/>
            <a:ext cx="4729163" cy="642937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Таможенное право – ожидаемые события</a:t>
            </a:r>
          </a:p>
        </p:txBody>
      </p:sp>
      <p:sp>
        <p:nvSpPr>
          <p:cNvPr id="22533" name="Номер слайда 9"/>
          <p:cNvSpPr txBox="1">
            <a:spLocks noGrp="1"/>
          </p:cNvSpPr>
          <p:nvPr/>
        </p:nvSpPr>
        <p:spPr bwMode="auto">
          <a:xfrm>
            <a:off x="5870575" y="6200775"/>
            <a:ext cx="11430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ru-RU" sz="1000" b="0">
              <a:solidFill>
                <a:srgbClr val="938E92"/>
              </a:solidFill>
              <a:latin typeface="Franklin Gothic Book" pitchFamily="34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quarter" idx="11"/>
          </p:nvPr>
        </p:nvSpPr>
        <p:spPr/>
        <p:txBody>
          <a:bodyPr rtlCol="0"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tint val="75000"/>
                  </a:schemeClr>
                </a:solidFill>
              </a:rPr>
              <a:t>РОССИЯ: ПРАВОВЫЕ НОВОСТИ 2011</a:t>
            </a:r>
            <a:endParaRPr lang="ru-RU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924845" y="1128914"/>
            <a:ext cx="7416800" cy="509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7800" indent="-177800" algn="l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/>
            </a:pPr>
            <a:r>
              <a:rPr lang="ru-RU" sz="1800" dirty="0">
                <a:solidFill>
                  <a:srgbClr val="A44AA6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1 июля 2011 года	</a:t>
            </a:r>
            <a:r>
              <a:rPr lang="ru-RU" sz="1600" b="0" dirty="0">
                <a:solidFill>
                  <a:srgbClr val="4E4D5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полноценное функционирование 				Таможенного союза</a:t>
            </a:r>
          </a:p>
          <a:p>
            <a:pPr marL="2921000" lvl="6" indent="-177800">
              <a:spcBef>
                <a:spcPct val="20000"/>
              </a:spcBef>
              <a:buClr>
                <a:schemeClr val="folHlink"/>
              </a:buClr>
              <a:buFont typeface="Arial" pitchFamily="34" charset="0"/>
              <a:buChar char="•"/>
              <a:defRPr/>
            </a:pPr>
            <a:r>
              <a:rPr lang="ru-RU" sz="1600" b="0" dirty="0" smtClean="0">
                <a:solidFill>
                  <a:srgbClr val="4E4D5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отмена </a:t>
            </a:r>
            <a:r>
              <a:rPr lang="ru-RU" sz="1600" b="0" dirty="0">
                <a:solidFill>
                  <a:srgbClr val="4E4D5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таможенного контроля на </a:t>
            </a:r>
            <a:r>
              <a:rPr lang="ru-RU" sz="1600" b="0" dirty="0" smtClean="0">
                <a:solidFill>
                  <a:srgbClr val="4E4D5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российско-казахстанской </a:t>
            </a:r>
            <a:r>
              <a:rPr lang="ru-RU" sz="1600" b="0" dirty="0">
                <a:solidFill>
                  <a:srgbClr val="4E4D5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границе</a:t>
            </a:r>
          </a:p>
          <a:p>
            <a:pPr marL="2921000" lvl="6" indent="-177800">
              <a:spcBef>
                <a:spcPct val="20000"/>
              </a:spcBef>
              <a:buClr>
                <a:schemeClr val="folHlink"/>
              </a:buClr>
              <a:defRPr/>
            </a:pPr>
            <a:endParaRPr lang="ru-RU" sz="180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177800" lvl="1" indent="-177800" algn="l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/>
            </a:pPr>
            <a:r>
              <a:rPr lang="ru-RU" sz="1800" dirty="0">
                <a:solidFill>
                  <a:srgbClr val="A44AA6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1 января 2012 года	</a:t>
            </a:r>
            <a:r>
              <a:rPr lang="ru-RU" sz="1600" b="0" dirty="0">
                <a:solidFill>
                  <a:srgbClr val="4E4D5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начало функционирования Единого 				экономического пространства</a:t>
            </a:r>
          </a:p>
          <a:p>
            <a:pPr marL="2921000" lvl="7" indent="-177800">
              <a:spcBef>
                <a:spcPct val="20000"/>
              </a:spcBef>
              <a:buClr>
                <a:schemeClr val="folHlink"/>
              </a:buClr>
              <a:buFont typeface="Arial" pitchFamily="34" charset="0"/>
              <a:buChar char="•"/>
              <a:defRPr/>
            </a:pPr>
            <a:r>
              <a:rPr lang="ru-RU" sz="1600" b="0" dirty="0">
                <a:solidFill>
                  <a:srgbClr val="4E4D5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свобода движения товаров, услуг, капитала и трудовых ресурсов</a:t>
            </a:r>
          </a:p>
          <a:p>
            <a:pPr marL="2921000" lvl="7" indent="-177800">
              <a:spcBef>
                <a:spcPct val="20000"/>
              </a:spcBef>
              <a:buClr>
                <a:schemeClr val="folHlink"/>
              </a:buClr>
              <a:defRPr/>
            </a:pPr>
            <a:endParaRPr lang="ru-RU" sz="1800" b="0" dirty="0"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177800" lvl="1" indent="-177800" algn="l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/>
            </a:pPr>
            <a:r>
              <a:rPr lang="ru-RU" sz="1800" dirty="0">
                <a:solidFill>
                  <a:srgbClr val="A44AA6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1 января 2013 года	</a:t>
            </a:r>
            <a:r>
              <a:rPr lang="ru-RU" sz="1600" b="0" dirty="0">
                <a:solidFill>
                  <a:srgbClr val="4E4D5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Договор о Евразийском 					экономическом союзе (ЕЭС):</a:t>
            </a:r>
          </a:p>
          <a:p>
            <a:pPr marL="2921000" lvl="7" indent="-177800">
              <a:spcBef>
                <a:spcPct val="20000"/>
              </a:spcBef>
              <a:buClr>
                <a:schemeClr val="folHlink"/>
              </a:buClr>
              <a:buFont typeface="Arial" pitchFamily="34" charset="0"/>
              <a:buChar char="•"/>
              <a:defRPr/>
            </a:pPr>
            <a:r>
              <a:rPr lang="ru-RU" sz="1600" b="0" dirty="0">
                <a:solidFill>
                  <a:srgbClr val="4E4D5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кодификация всех договоренностей по созданию ЕЭП и ТС;</a:t>
            </a:r>
          </a:p>
          <a:p>
            <a:pPr marL="2921000" lvl="7" indent="-177800">
              <a:spcBef>
                <a:spcPct val="20000"/>
              </a:spcBef>
              <a:buClr>
                <a:schemeClr val="folHlink"/>
              </a:buClr>
              <a:buFont typeface="Arial" pitchFamily="34" charset="0"/>
              <a:buChar char="•"/>
              <a:defRPr/>
            </a:pPr>
            <a:r>
              <a:rPr lang="ru-RU" sz="1600" b="0" dirty="0">
                <a:solidFill>
                  <a:srgbClr val="4E4D5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функционирование общего рынка</a:t>
            </a:r>
          </a:p>
          <a:p>
            <a:pPr marL="2921000" lvl="7" indent="-177800">
              <a:spcBef>
                <a:spcPct val="20000"/>
              </a:spcBef>
              <a:buClr>
                <a:schemeClr val="folHlink"/>
              </a:buClr>
              <a:buFont typeface="Arial" pitchFamily="34" charset="0"/>
              <a:buChar char="•"/>
              <a:defRPr/>
            </a:pPr>
            <a:r>
              <a:rPr lang="ru-RU" sz="1600" b="0" dirty="0">
                <a:solidFill>
                  <a:srgbClr val="4E4D5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общая экономическая политика</a:t>
            </a:r>
          </a:p>
          <a:p>
            <a:pPr marL="2921000" lvl="7" indent="-177800">
              <a:spcBef>
                <a:spcPct val="20000"/>
              </a:spcBef>
              <a:buClr>
                <a:schemeClr val="folHlink"/>
              </a:buClr>
              <a:buFont typeface="Arial" pitchFamily="34" charset="0"/>
              <a:buChar char="•"/>
              <a:defRPr/>
            </a:pPr>
            <a:r>
              <a:rPr lang="ru-RU" sz="1600" b="0" i="1" dirty="0">
                <a:solidFill>
                  <a:srgbClr val="4E4D5F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движение к валютному союзу?</a:t>
            </a:r>
          </a:p>
          <a:p>
            <a:pPr marL="177800" indent="-177800" algn="l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/>
            </a:pPr>
            <a:endParaRPr lang="ru-RU" sz="1600" b="0" dirty="0">
              <a:solidFill>
                <a:srgbClr val="3C3C3C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539087-7C4D-4720-8643-EB306FC08FD5}" type="slidenum">
              <a:rPr lang="ru-RU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3857625" y="357188"/>
            <a:ext cx="4729163" cy="642937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Таможенный союз и Всемирная торговая организация</a:t>
            </a:r>
            <a:endParaRPr lang="ru-RU" dirty="0"/>
          </a:p>
        </p:txBody>
      </p:sp>
      <p:sp>
        <p:nvSpPr>
          <p:cNvPr id="22533" name="Номер слайда 9"/>
          <p:cNvSpPr txBox="1">
            <a:spLocks noGrp="1"/>
          </p:cNvSpPr>
          <p:nvPr/>
        </p:nvSpPr>
        <p:spPr bwMode="auto">
          <a:xfrm>
            <a:off x="5870575" y="6200775"/>
            <a:ext cx="11430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ru-RU" sz="1000" b="0">
              <a:solidFill>
                <a:srgbClr val="938E92"/>
              </a:solidFill>
              <a:latin typeface="Franklin Gothic Book" pitchFamily="34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quarter" idx="11"/>
          </p:nvPr>
        </p:nvSpPr>
        <p:spPr/>
        <p:txBody>
          <a:bodyPr rtlCol="0"/>
          <a:lstStyle/>
          <a:p>
            <a:pPr>
              <a:defRPr/>
            </a:pPr>
            <a:r>
              <a:rPr lang="ru-RU" dirty="0" smtClean="0">
                <a:solidFill>
                  <a:schemeClr val="tx1">
                    <a:tint val="75000"/>
                  </a:schemeClr>
                </a:solidFill>
              </a:rPr>
              <a:t>РОССИЯ: ПРАВОВЫЕ НОВОСТИ 2011</a:t>
            </a:r>
            <a:endParaRPr lang="ru-RU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828592" y="1361774"/>
            <a:ext cx="7737892" cy="472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ru-RU" sz="1800" dirty="0">
                <a:solidFill>
                  <a:srgbClr val="4E4D5F"/>
                </a:solidFill>
              </a:rPr>
              <a:t>Договор о функционировании Таможенного союза в рамках многосторонней торговой системы (19.05.2011 г.)</a:t>
            </a:r>
          </a:p>
          <a:p>
            <a:pPr>
              <a:defRPr/>
            </a:pPr>
            <a:endParaRPr lang="ru-RU" sz="1800" b="0" dirty="0">
              <a:solidFill>
                <a:srgbClr val="3C3C3C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pPr marL="342900" indent="-342900" algn="just">
              <a:spcAft>
                <a:spcPts val="600"/>
              </a:spcAft>
              <a:buFontTx/>
              <a:buAutoNum type="arabicPeriod"/>
              <a:defRPr/>
            </a:pPr>
            <a:r>
              <a:rPr lang="ru-RU" sz="1600" b="0" dirty="0">
                <a:solidFill>
                  <a:srgbClr val="486364"/>
                </a:solidFill>
              </a:rPr>
              <a:t>С даты присоединения любой из Сторон к ВТО:</a:t>
            </a:r>
          </a:p>
          <a:p>
            <a:pPr marL="800100" lvl="1" indent="-342900" algn="just">
              <a:buFont typeface="Arial" pitchFamily="34" charset="0"/>
              <a:buChar char="•"/>
              <a:defRPr/>
            </a:pPr>
            <a:r>
              <a:rPr lang="ru-RU" sz="1600" b="0" dirty="0">
                <a:solidFill>
                  <a:srgbClr val="486364"/>
                </a:solidFill>
              </a:rPr>
              <a:t>положения Соглашения ВТО становятся частью правовой системы Таможенного союза;</a:t>
            </a:r>
          </a:p>
          <a:p>
            <a:pPr marL="800100" lvl="1" indent="-342900" algn="just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1600" b="0" dirty="0">
                <a:solidFill>
                  <a:srgbClr val="486364"/>
                </a:solidFill>
              </a:rPr>
              <a:t>ставки Единого таможенного тарифа Таможенного союза не будут превышать ставки импортного тарифа, предусмотренные Перечнем уступок и обязательств по доступу на рынок товаров этой </a:t>
            </a:r>
            <a:r>
              <a:rPr lang="ru-RU" sz="1600" b="0" dirty="0" smtClean="0">
                <a:solidFill>
                  <a:srgbClr val="486364"/>
                </a:solidFill>
              </a:rPr>
              <a:t>Стороны;</a:t>
            </a:r>
            <a:endParaRPr lang="ru-RU" sz="1600" b="0" dirty="0">
              <a:solidFill>
                <a:srgbClr val="486364"/>
              </a:solidFill>
            </a:endParaRPr>
          </a:p>
          <a:p>
            <a:pPr marL="342900" indent="-342900" algn="just">
              <a:spcAft>
                <a:spcPts val="1200"/>
              </a:spcAft>
              <a:defRPr/>
            </a:pPr>
            <a:r>
              <a:rPr lang="ru-RU" sz="1600" b="0" dirty="0">
                <a:solidFill>
                  <a:srgbClr val="486364"/>
                </a:solidFill>
              </a:rPr>
              <a:t>2. </a:t>
            </a:r>
            <a:r>
              <a:rPr lang="ru-RU" sz="1600" b="0" dirty="0" smtClean="0">
                <a:solidFill>
                  <a:srgbClr val="486364"/>
                </a:solidFill>
              </a:rPr>
              <a:t> Сторона</a:t>
            </a:r>
            <a:r>
              <a:rPr lang="ru-RU" sz="1600" b="0" dirty="0">
                <a:solidFill>
                  <a:srgbClr val="486364"/>
                </a:solidFill>
              </a:rPr>
              <a:t>, не являющаяся членом ВТО, имеет право отступать от положений Соглашения ВТО, включая обязательства, ставшие частью правовой системы Таможенного союза</a:t>
            </a:r>
          </a:p>
          <a:p>
            <a:pPr marL="342900" indent="-342900" algn="just">
              <a:defRPr/>
            </a:pPr>
            <a:r>
              <a:rPr lang="ru-RU" sz="1600" b="0" dirty="0">
                <a:solidFill>
                  <a:srgbClr val="486364"/>
                </a:solidFill>
              </a:rPr>
              <a:t>3. </a:t>
            </a:r>
            <a:r>
              <a:rPr lang="ru-RU" sz="1600" b="0" dirty="0" smtClean="0">
                <a:solidFill>
                  <a:srgbClr val="486364"/>
                </a:solidFill>
              </a:rPr>
              <a:t> Положения </a:t>
            </a:r>
            <a:r>
              <a:rPr lang="ru-RU" sz="1600" b="0" dirty="0">
                <a:solidFill>
                  <a:srgbClr val="486364"/>
                </a:solidFill>
              </a:rPr>
              <a:t>Соглашения ВТО, включая обязательства, принятые Сторонами в качестве условий их присоединения к ВТО, </a:t>
            </a:r>
            <a:r>
              <a:rPr lang="ru-RU" sz="1600" dirty="0">
                <a:solidFill>
                  <a:srgbClr val="486364"/>
                </a:solidFill>
              </a:rPr>
              <a:t>имеют приоритет </a:t>
            </a:r>
            <a:r>
              <a:rPr lang="ru-RU" sz="1600" b="0" dirty="0">
                <a:solidFill>
                  <a:srgbClr val="486364"/>
                </a:solidFill>
              </a:rPr>
              <a:t>над соответствующими положениями международных договоров, заключенных в рамках Таможенного союза, и решений, принятых его органами </a:t>
            </a:r>
            <a:endParaRPr lang="ru-RU" sz="1600" b="0" dirty="0">
              <a:solidFill>
                <a:srgbClr val="486364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G-Presentation_rus">
  <a:themeElements>
    <a:clrScheme name="Другая 3">
      <a:dk1>
        <a:srgbClr val="432D3F"/>
      </a:dk1>
      <a:lt1>
        <a:sysClr val="window" lastClr="FFFFFF"/>
      </a:lt1>
      <a:dk2>
        <a:srgbClr val="8E3E84"/>
      </a:dk2>
      <a:lt2>
        <a:srgbClr val="F2F2F2"/>
      </a:lt2>
      <a:accent1>
        <a:srgbClr val="DBCCEA"/>
      </a:accent1>
      <a:accent2>
        <a:srgbClr val="FFC000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8E3E84"/>
      </a:hlink>
      <a:folHlink>
        <a:srgbClr val="7F7F7F"/>
      </a:folHlink>
    </a:clrScheme>
    <a:fontScheme name="Другая 6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PG-Presentation_rus</Template>
  <TotalTime>350</TotalTime>
  <Words>899</Words>
  <Application>Microsoft Office PowerPoint</Application>
  <PresentationFormat>Экран (4:3)</PresentationFormat>
  <Paragraphs>245</Paragraphs>
  <Slides>20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PG-Presentation_rus</vt:lpstr>
      <vt:lpstr>Россия: правовые новости 2011 </vt:lpstr>
      <vt:lpstr>Введение административной ответственности за нарушения Закона о торговле от 28.12.2009 г.</vt:lpstr>
      <vt:lpstr>Ответственность  за экономические преступления</vt:lpstr>
      <vt:lpstr>Ответственность  за экономические преступления</vt:lpstr>
      <vt:lpstr>Антимонопольное законодательство</vt:lpstr>
      <vt:lpstr>Судебная система</vt:lpstr>
      <vt:lpstr>Трудовое и миграционное право</vt:lpstr>
      <vt:lpstr>Таможенное право – ожидаемые события</vt:lpstr>
      <vt:lpstr>Таможенный союз и Всемирная торговая организация</vt:lpstr>
      <vt:lpstr>Корпоративное законодательство</vt:lpstr>
      <vt:lpstr>Земельное  право, недвижимость (1)</vt:lpstr>
      <vt:lpstr>Земельное  право, недвижимость (2)</vt:lpstr>
      <vt:lpstr>Валютное законодательство </vt:lpstr>
      <vt:lpstr>Налоговое право </vt:lpstr>
      <vt:lpstr>Законодательство о банкротстве</vt:lpstr>
      <vt:lpstr>Законодательство об  IP (1)</vt:lpstr>
      <vt:lpstr>Законодательство об  IP (2)</vt:lpstr>
      <vt:lpstr>Административно-правовое регулирование</vt:lpstr>
      <vt:lpstr>Рынок юридических услуг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Россия: правовые новости 2011</dc:title>
  <dc:creator>Bubnova Elena</dc:creator>
  <cp:lastModifiedBy>Bubnova Elena</cp:lastModifiedBy>
  <cp:revision>50</cp:revision>
  <cp:lastPrinted>1601-01-01T00:00:00Z</cp:lastPrinted>
  <dcterms:created xsi:type="dcterms:W3CDTF">2011-06-17T12:54:45Z</dcterms:created>
  <dcterms:modified xsi:type="dcterms:W3CDTF">2011-06-20T11:19:49Z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